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1"/>
  </p:notesMasterIdLst>
  <p:sldIdLst>
    <p:sldId id="256" r:id="rId2"/>
    <p:sldId id="258" r:id="rId3"/>
    <p:sldId id="259" r:id="rId4"/>
    <p:sldId id="261" r:id="rId5"/>
    <p:sldId id="262" r:id="rId6"/>
    <p:sldId id="263" r:id="rId7"/>
    <p:sldId id="264" r:id="rId8"/>
    <p:sldId id="266" r:id="rId9"/>
    <p:sldId id="267" r:id="rId10"/>
    <p:sldId id="289" r:id="rId11"/>
    <p:sldId id="268" r:id="rId12"/>
    <p:sldId id="269" r:id="rId13"/>
    <p:sldId id="270" r:id="rId14"/>
    <p:sldId id="288" r:id="rId15"/>
    <p:sldId id="272" r:id="rId16"/>
    <p:sldId id="282" r:id="rId17"/>
    <p:sldId id="274" r:id="rId18"/>
    <p:sldId id="273" r:id="rId19"/>
    <p:sldId id="275" r:id="rId20"/>
    <p:sldId id="276" r:id="rId21"/>
    <p:sldId id="277" r:id="rId22"/>
    <p:sldId id="278" r:id="rId23"/>
    <p:sldId id="279" r:id="rId24"/>
    <p:sldId id="280" r:id="rId25"/>
    <p:sldId id="281" r:id="rId26"/>
    <p:sldId id="283" r:id="rId27"/>
    <p:sldId id="284" r:id="rId28"/>
    <p:sldId id="286" r:id="rId29"/>
    <p:sldId id="287" r:id="rId3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盧本承" initials="盧本承" lastIdx="1" clrIdx="0">
    <p:extLst>
      <p:ext uri="{19B8F6BF-5375-455C-9EA6-DF929625EA0E}">
        <p15:presenceInfo xmlns:p15="http://schemas.microsoft.com/office/powerpoint/2012/main" userId="盧本承"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777" autoAdjust="0"/>
  </p:normalViewPr>
  <p:slideViewPr>
    <p:cSldViewPr snapToGrid="0">
      <p:cViewPr varScale="1">
        <p:scale>
          <a:sx n="51" d="100"/>
          <a:sy n="51" d="100"/>
        </p:scale>
        <p:origin x="12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ABCE8-BBFD-4D62-B020-E0D67336032F}" type="datetimeFigureOut">
              <a:rPr lang="zh-TW" altLang="en-US" smtClean="0"/>
              <a:t>2020/11/18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D64D8-6B6C-438B-8B83-CF46272FD790}" type="slidenum">
              <a:rPr lang="zh-TW" altLang="en-US" smtClean="0"/>
              <a:t>‹#›</a:t>
            </a:fld>
            <a:endParaRPr lang="zh-TW" altLang="en-US"/>
          </a:p>
        </p:txBody>
      </p:sp>
    </p:spTree>
    <p:extLst>
      <p:ext uri="{BB962C8B-B14F-4D97-AF65-F5344CB8AC3E}">
        <p14:creationId xmlns:p14="http://schemas.microsoft.com/office/powerpoint/2010/main" val="345582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大範圍的評論操作工及：模型、經驗研究和對策。</a:t>
            </a:r>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1</a:t>
            </a:fld>
            <a:endParaRPr lang="zh-TW" altLang="en-US"/>
          </a:p>
        </p:txBody>
      </p:sp>
    </p:spTree>
    <p:extLst>
      <p:ext uri="{BB962C8B-B14F-4D97-AF65-F5344CB8AC3E}">
        <p14:creationId xmlns:p14="http://schemas.microsoft.com/office/powerpoint/2010/main" val="3338897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建議不只是我們確實需要考慮不同層要有不同的學習速率，也需要改變學習迭代過程中（</a:t>
                </a:r>
                <a:r>
                  <a:rPr lang="en-US" altLang="zh-TW" sz="1200" kern="1200" dirty="0">
                    <a:solidFill>
                      <a:schemeClr val="tx1"/>
                    </a:solidFill>
                    <a:effectLst/>
                    <a:latin typeface="+mn-lt"/>
                    <a:ea typeface="+mn-ea"/>
                    <a:cs typeface="+mn-cs"/>
                  </a:rPr>
                  <a:t>through</a:t>
                </a:r>
                <a:r>
                  <a:rPr lang="zh-TW" altLang="zh-TW" sz="1200" kern="1200" dirty="0">
                    <a:solidFill>
                      <a:schemeClr val="tx1"/>
                    </a:solidFill>
                    <a:effectLst/>
                    <a:latin typeface="+mn-lt"/>
                    <a:ea typeface="+mn-ea"/>
                    <a:cs typeface="+mn-cs"/>
                  </a:rPr>
                  <a:t>），而非使用固定的學習速率。</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在訓練過後，一組學習模型的參數</a:t>
                </a:r>
                <a14:m>
                  <m:oMath xmlns:m="http://schemas.openxmlformats.org/officeDocument/2006/math">
                    <m:sSup>
                      <m:sSupPr>
                        <m:ctrlPr>
                          <a:rPr lang="zh-TW" altLang="zh-TW" sz="1200" i="1" kern="120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𝜃</m:t>
                        </m:r>
                      </m:e>
                      <m:sup>
                        <m:r>
                          <a:rPr lang="en-US" altLang="zh-TW" sz="1200" i="1" kern="1200">
                            <a:solidFill>
                              <a:schemeClr val="tx1"/>
                            </a:solidFill>
                            <a:effectLst/>
                            <a:latin typeface="Cambria Math" panose="02040503050406030204" pitchFamily="18" charset="0"/>
                            <a:ea typeface="+mn-ea"/>
                            <a:cs typeface="+mn-cs"/>
                          </a:rPr>
                          <m:t>𝑌</m:t>
                        </m:r>
                      </m:sup>
                    </m:sSup>
                  </m:oMath>
                </a14:m>
                <a:r>
                  <a:rPr lang="zh-TW" altLang="zh-TW" sz="1200" kern="1200" dirty="0">
                    <a:solidFill>
                      <a:schemeClr val="tx1"/>
                    </a:solidFill>
                    <a:effectLst/>
                    <a:latin typeface="+mn-lt"/>
                    <a:ea typeface="+mn-ea"/>
                    <a:cs typeface="+mn-cs"/>
                  </a:rPr>
                  <a:t>會被用來為我們的通用模型產生評論。</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經驗上來說，接下來我們會學習</a:t>
                </a:r>
                <a:r>
                  <a:rPr lang="en-US" altLang="zh-TW" sz="1200" kern="1200" dirty="0">
                    <a:solidFill>
                      <a:schemeClr val="tx1"/>
                    </a:solidFill>
                    <a:effectLst/>
                    <a:latin typeface="+mn-lt"/>
                    <a:ea typeface="+mn-ea"/>
                    <a:cs typeface="+mn-cs"/>
                  </a:rPr>
                  <a:t>Yelp</a:t>
                </a:r>
                <a:r>
                  <a:rPr lang="zh-TW" altLang="zh-TW" sz="1200" kern="1200" dirty="0">
                    <a:solidFill>
                      <a:schemeClr val="tx1"/>
                    </a:solidFill>
                    <a:effectLst/>
                    <a:latin typeface="+mn-lt"/>
                    <a:ea typeface="+mn-ea"/>
                    <a:cs typeface="+mn-cs"/>
                  </a:rPr>
                  <a:t>當作我們的來源模型。</a:t>
                </a:r>
              </a:p>
              <a:p>
                <a:endParaRPr lang="en-US" altLang="zh-TW" sz="1200" kern="1200" dirty="0">
                  <a:solidFill>
                    <a:schemeClr val="tx1"/>
                  </a:solidFill>
                  <a:effectLst/>
                  <a:latin typeface="+mn-lt"/>
                  <a:ea typeface="+mn-ea"/>
                  <a:cs typeface="+mn-cs"/>
                </a:endParaRPr>
              </a:p>
            </p:txBody>
          </p:sp>
        </mc:Choice>
        <mc:Fallback xmlns="">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建議不只是我們確實需要考慮不同層要有不同的學習速率，也需要改變學習迭代過程中（</a:t>
                </a:r>
                <a:r>
                  <a:rPr lang="en-US" altLang="zh-TW" sz="1200" kern="1200" dirty="0">
                    <a:solidFill>
                      <a:schemeClr val="tx1"/>
                    </a:solidFill>
                    <a:effectLst/>
                    <a:latin typeface="+mn-lt"/>
                    <a:ea typeface="+mn-ea"/>
                    <a:cs typeface="+mn-cs"/>
                  </a:rPr>
                  <a:t>through</a:t>
                </a:r>
                <a:r>
                  <a:rPr lang="zh-TW" altLang="zh-TW" sz="1200" kern="1200" dirty="0">
                    <a:solidFill>
                      <a:schemeClr val="tx1"/>
                    </a:solidFill>
                    <a:effectLst/>
                    <a:latin typeface="+mn-lt"/>
                    <a:ea typeface="+mn-ea"/>
                    <a:cs typeface="+mn-cs"/>
                  </a:rPr>
                  <a:t>），而非使用固定的學習速率。</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在訓練過後，一組學習模型的參數</a:t>
                </a:r>
                <a:r>
                  <a:rPr lang="en-US" altLang="zh-TW" sz="1200" i="0" kern="1200">
                    <a:solidFill>
                      <a:schemeClr val="tx1"/>
                    </a:solidFill>
                    <a:effectLst/>
                    <a:latin typeface="+mn-lt"/>
                    <a:ea typeface="+mn-ea"/>
                    <a:cs typeface="+mn-cs"/>
                  </a:rPr>
                  <a:t>𝜃</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𝑌</a:t>
                </a:r>
                <a:r>
                  <a:rPr lang="zh-TW" altLang="zh-TW" sz="1200" kern="1200" dirty="0">
                    <a:solidFill>
                      <a:schemeClr val="tx1"/>
                    </a:solidFill>
                    <a:effectLst/>
                    <a:latin typeface="+mn-lt"/>
                    <a:ea typeface="+mn-ea"/>
                    <a:cs typeface="+mn-cs"/>
                  </a:rPr>
                  <a:t>會被用來為我們的通用模型產生評論。經驗上來說，接下來我們會學習</a:t>
                </a:r>
                <a:r>
                  <a:rPr lang="en-US" altLang="zh-TW" sz="1200" kern="1200" dirty="0">
                    <a:solidFill>
                      <a:schemeClr val="tx1"/>
                    </a:solidFill>
                    <a:effectLst/>
                    <a:latin typeface="+mn-lt"/>
                    <a:ea typeface="+mn-ea"/>
                    <a:cs typeface="+mn-cs"/>
                  </a:rPr>
                  <a:t>Yelp</a:t>
                </a:r>
                <a:r>
                  <a:rPr lang="zh-TW" altLang="zh-TW" sz="1200" kern="1200" dirty="0">
                    <a:solidFill>
                      <a:schemeClr val="tx1"/>
                    </a:solidFill>
                    <a:effectLst/>
                    <a:latin typeface="+mn-lt"/>
                    <a:ea typeface="+mn-ea"/>
                    <a:cs typeface="+mn-cs"/>
                  </a:rPr>
                  <a:t>當作我們的來源模型。</a:t>
                </a:r>
              </a:p>
              <a:p>
                <a:endParaRPr lang="en-US" altLang="zh-TW" sz="1200" kern="1200" dirty="0">
                  <a:solidFill>
                    <a:schemeClr val="tx1"/>
                  </a:solidFill>
                  <a:effectLst/>
                  <a:latin typeface="+mn-lt"/>
                  <a:ea typeface="+mn-ea"/>
                  <a:cs typeface="+mn-cs"/>
                </a:endParaRPr>
              </a:p>
            </p:txBody>
          </p:sp>
        </mc:Fallback>
      </mc:AlternateContent>
      <p:sp>
        <p:nvSpPr>
          <p:cNvPr id="4" name="投影片編號版面配置區 3"/>
          <p:cNvSpPr>
            <a:spLocks noGrp="1"/>
          </p:cNvSpPr>
          <p:nvPr>
            <p:ph type="sldNum" sz="quarter" idx="5"/>
          </p:nvPr>
        </p:nvSpPr>
        <p:spPr/>
        <p:txBody>
          <a:bodyPr/>
          <a:lstStyle/>
          <a:p>
            <a:fld id="{E98D64D8-6B6C-438B-8B83-CF46272FD790}" type="slidenum">
              <a:rPr lang="zh-TW" altLang="en-US" smtClean="0"/>
              <a:t>14</a:t>
            </a:fld>
            <a:endParaRPr lang="zh-TW" altLang="en-US"/>
          </a:p>
        </p:txBody>
      </p:sp>
    </p:spTree>
    <p:extLst>
      <p:ext uri="{BB962C8B-B14F-4D97-AF65-F5344CB8AC3E}">
        <p14:creationId xmlns:p14="http://schemas.microsoft.com/office/powerpoint/2010/main" val="52393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ctrlPr>
                          <a:rPr lang="zh-TW" altLang="en-US" sz="1200" i="1" smtClean="0">
                            <a:latin typeface="Cambria Math" panose="02040503050406030204" pitchFamily="18" charset="0"/>
                          </a:rPr>
                        </m:ctrlPr>
                      </m:dPr>
                      <m:e>
                        <m:r>
                          <a:rPr lang="zh-TW" altLang="en-US" sz="1200" i="1">
                            <a:latin typeface="Cambria Math" panose="02040503050406030204" pitchFamily="18" charset="0"/>
                          </a:rPr>
                          <m:t>𝑚</m:t>
                        </m:r>
                        <m:r>
                          <a:rPr lang="zh-TW" altLang="en-US" sz="1200" i="0">
                            <a:latin typeface="Cambria Math" panose="02040503050406030204" pitchFamily="18" charset="0"/>
                          </a:rPr>
                          <m:t>=</m:t>
                        </m:r>
                        <m:r>
                          <a:rPr lang="zh-TW" altLang="en-US" sz="1200" i="0" smtClean="0">
                            <a:latin typeface="Cambria Math" panose="02040503050406030204" pitchFamily="18" charset="0"/>
                          </a:rPr>
                          <m:t> </m:t>
                        </m:r>
                        <m:r>
                          <a:rPr lang="zh-TW" altLang="en-US" sz="1200" i="1" smtClean="0">
                            <a:latin typeface="Cambria Math" panose="02040503050406030204" pitchFamily="18" charset="0"/>
                          </a:rPr>
                          <m:t>𝐴𝑣𝑔</m:t>
                        </m:r>
                        <m:r>
                          <a:rPr lang="zh-TW" altLang="en-US" sz="1200" i="0">
                            <a:latin typeface="Cambria Math" panose="02040503050406030204" pitchFamily="18" charset="0"/>
                          </a:rPr>
                          <m:t>(</m:t>
                        </m:r>
                        <m:sSubSup>
                          <m:sSubSupPr>
                            <m:ctrlPr>
                              <a:rPr lang="zh-TW" altLang="en-US" sz="1200" i="1">
                                <a:latin typeface="Cambria Math" panose="02040503050406030204" pitchFamily="18" charset="0"/>
                              </a:rPr>
                            </m:ctrlPr>
                          </m:sSubSupPr>
                          <m:e>
                            <m:r>
                              <a:rPr lang="zh-TW" altLang="en-US" sz="1200" i="1">
                                <a:latin typeface="Cambria Math" panose="02040503050406030204" pitchFamily="18" charset="0"/>
                              </a:rPr>
                              <m:t>𝑤</m:t>
                            </m:r>
                          </m:e>
                          <m:sub>
                            <m:r>
                              <a:rPr lang="zh-TW" altLang="en-US" sz="1200" i="1">
                                <a:latin typeface="Cambria Math" panose="02040503050406030204" pitchFamily="18" charset="0"/>
                              </a:rPr>
                              <m:t>𝑒</m:t>
                            </m:r>
                          </m:sub>
                          <m:sup>
                            <m:r>
                              <a:rPr lang="zh-TW" altLang="en-US" sz="1200" i="1">
                                <a:latin typeface="Cambria Math" panose="02040503050406030204" pitchFamily="18" charset="0"/>
                              </a:rPr>
                              <m:t>𝑖</m:t>
                            </m:r>
                          </m:sup>
                        </m:sSubSup>
                        <m:r>
                          <a:rPr lang="zh-TW" altLang="en-US" sz="1200" i="0">
                            <a:latin typeface="Cambria Math" panose="02040503050406030204" pitchFamily="18" charset="0"/>
                          </a:rPr>
                          <m:t> ∀</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𝑤</m:t>
                            </m:r>
                          </m:e>
                          <m:sup>
                            <m:r>
                              <a:rPr lang="zh-TW" altLang="en-US" sz="1200" i="1">
                                <a:latin typeface="Cambria Math" panose="02040503050406030204" pitchFamily="18" charset="0"/>
                              </a:rPr>
                              <m:t>𝑖</m:t>
                            </m:r>
                          </m:sup>
                        </m:sSup>
                        <m:r>
                          <a:rPr lang="zh-TW" altLang="en-US" sz="1200" i="0">
                            <a:latin typeface="Cambria Math" panose="02040503050406030204" pitchFamily="18" charset="0"/>
                          </a:rPr>
                          <m:t> ∈</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𝑉</m:t>
                            </m:r>
                          </m:e>
                          <m:sup>
                            <m:r>
                              <a:rPr lang="zh-TW" altLang="en-US" sz="1200" i="1">
                                <a:latin typeface="Cambria Math" panose="02040503050406030204" pitchFamily="18" charset="0"/>
                              </a:rPr>
                              <m:t>𝑌</m:t>
                            </m:r>
                          </m:sup>
                        </m:sSup>
                        <m:r>
                          <a:rPr lang="zh-TW" altLang="en-US" sz="1200" i="0">
                            <a:latin typeface="Cambria Math" panose="02040503050406030204" pitchFamily="18" charset="0"/>
                          </a:rPr>
                          <m:t>ꓥ</m:t>
                        </m:r>
                        <m:r>
                          <a:rPr lang="zh-TW" altLang="en-US" sz="1200" i="0">
                            <a:latin typeface="Cambria Math" panose="02040503050406030204" pitchFamily="18" charset="0"/>
                          </a:rPr>
                          <m:t> </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𝑤</m:t>
                            </m:r>
                          </m:e>
                          <m:sup>
                            <m:r>
                              <a:rPr lang="zh-TW" altLang="en-US" sz="1200" i="1">
                                <a:latin typeface="Cambria Math" panose="02040503050406030204" pitchFamily="18" charset="0"/>
                              </a:rPr>
                              <m:t>𝑖</m:t>
                            </m:r>
                          </m:sup>
                        </m:sSup>
                        <m:r>
                          <a:rPr lang="zh-TW" altLang="en-US" sz="1200" i="0">
                            <a:latin typeface="Cambria Math" panose="02040503050406030204" pitchFamily="18" charset="0"/>
                          </a:rPr>
                          <m:t> ∈</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𝑉</m:t>
                            </m:r>
                          </m:e>
                          <m:sup>
                            <m:r>
                              <a:rPr lang="zh-TW" altLang="en-US" sz="1200" i="1">
                                <a:latin typeface="Cambria Math" panose="02040503050406030204" pitchFamily="18" charset="0"/>
                              </a:rPr>
                              <m:t>𝐴𝑚</m:t>
                            </m:r>
                          </m:sup>
                        </m:sSup>
                      </m:e>
                    </m:d>
                  </m:oMath>
                </a14:m>
                <a:r>
                  <a:rPr lang="zh-TW" altLang="en-US" sz="1200" dirty="0"/>
                  <a:t>：</a:t>
                </a:r>
                <a:r>
                  <a:rPr lang="en-US" altLang="zh-TW" sz="1200" dirty="0"/>
                  <a:t>Yelp</a:t>
                </a:r>
                <a:r>
                  <a:rPr lang="zh-TW" altLang="en-US" sz="1200" baseline="0" dirty="0"/>
                  <a:t>和</a:t>
                </a:r>
                <a:r>
                  <a:rPr lang="en-US" altLang="zh-TW" sz="1200" baseline="0" dirty="0"/>
                  <a:t>Amazon</a:t>
                </a:r>
                <a:r>
                  <a:rPr lang="zh-TW" altLang="en-US" sz="1200" baseline="0" dirty="0"/>
                  <a:t>的</a:t>
                </a:r>
                <a:r>
                  <a:rPr lang="en-US" altLang="zh-TW" sz="1200" dirty="0"/>
                  <a:t>common word</a:t>
                </a:r>
                <a:r>
                  <a:rPr lang="zh-TW" altLang="en-US" sz="1200" dirty="0"/>
                  <a:t>當作沒看過的字的初始值。</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zh-TW" altLang="en-US" sz="1200" i="1" smtClean="0">
                            <a:latin typeface="Cambria Math" panose="02040503050406030204" pitchFamily="18" charset="0"/>
                          </a:rPr>
                        </m:ctrlPr>
                      </m:sSubSupPr>
                      <m:e>
                        <m:r>
                          <a:rPr lang="zh-TW" altLang="en-US" sz="1200" i="1">
                            <a:latin typeface="Cambria Math" panose="02040503050406030204" pitchFamily="18" charset="0"/>
                          </a:rPr>
                          <m:t>𝑊</m:t>
                        </m:r>
                      </m:e>
                      <m:sub>
                        <m:r>
                          <a:rPr lang="zh-TW" altLang="en-US" sz="1200" i="1">
                            <a:latin typeface="Cambria Math" panose="02040503050406030204" pitchFamily="18" charset="0"/>
                          </a:rPr>
                          <m:t>𝑒</m:t>
                        </m:r>
                      </m:sub>
                      <m:sup>
                        <m:r>
                          <a:rPr lang="zh-TW" altLang="en-US" sz="1200" i="1">
                            <a:latin typeface="Cambria Math" panose="02040503050406030204" pitchFamily="18" charset="0"/>
                          </a:rPr>
                          <m:t>𝐴𝑚</m:t>
                        </m:r>
                      </m:sup>
                    </m:sSubSup>
                    <m:r>
                      <a:rPr lang="zh-TW" altLang="en-US" sz="1200" i="1">
                        <a:latin typeface="Cambria Math" panose="02040503050406030204" pitchFamily="18" charset="0"/>
                      </a:rPr>
                      <m:t>=||</m:t>
                    </m:r>
                    <m:sSubSup>
                      <m:sSubSupPr>
                        <m:ctrlPr>
                          <a:rPr lang="zh-TW" altLang="en-US" sz="1200" i="1">
                            <a:latin typeface="Cambria Math" panose="02040503050406030204" pitchFamily="18" charset="0"/>
                          </a:rPr>
                        </m:ctrlPr>
                      </m:sSubSupPr>
                      <m:e>
                        <m:r>
                          <a:rPr lang="zh-TW" altLang="en-US" sz="1200" i="1">
                            <a:latin typeface="Cambria Math" panose="02040503050406030204" pitchFamily="18" charset="0"/>
                          </a:rPr>
                          <m:t>𝑤</m:t>
                        </m:r>
                      </m:e>
                      <m:sub>
                        <m:r>
                          <a:rPr lang="zh-TW" altLang="en-US" sz="1200" i="1">
                            <a:latin typeface="Cambria Math" panose="02040503050406030204" pitchFamily="18" charset="0"/>
                          </a:rPr>
                          <m:t>𝑒</m:t>
                        </m:r>
                      </m:sub>
                      <m:sup>
                        <m:r>
                          <a:rPr lang="zh-TW" altLang="en-US" sz="1200" i="1">
                            <a:latin typeface="Cambria Math" panose="02040503050406030204" pitchFamily="18" charset="0"/>
                          </a:rPr>
                          <m:t>𝑖</m:t>
                        </m:r>
                      </m:sup>
                    </m:sSubSup>
                    <m:r>
                      <a:rPr lang="zh-TW" altLang="en-US" sz="1200" i="1">
                        <a:latin typeface="Cambria Math" panose="02040503050406030204" pitchFamily="18" charset="0"/>
                      </a:rPr>
                      <m:t> ∀</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𝑤</m:t>
                        </m:r>
                      </m:e>
                      <m:sup>
                        <m:r>
                          <a:rPr lang="zh-TW" altLang="en-US" sz="1200" i="1">
                            <a:latin typeface="Cambria Math" panose="02040503050406030204" pitchFamily="18" charset="0"/>
                          </a:rPr>
                          <m:t>𝑖</m:t>
                        </m:r>
                      </m:sup>
                    </m:sSup>
                    <m:r>
                      <a:rPr lang="zh-TW" altLang="en-US" sz="1200" i="1">
                        <a:latin typeface="Cambria Math" panose="02040503050406030204" pitchFamily="18" charset="0"/>
                      </a:rPr>
                      <m:t> ∈</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𝑉</m:t>
                        </m:r>
                      </m:e>
                      <m:sup>
                        <m:r>
                          <a:rPr lang="zh-TW" altLang="en-US" sz="1200" i="1">
                            <a:latin typeface="Cambria Math" panose="02040503050406030204" pitchFamily="18" charset="0"/>
                          </a:rPr>
                          <m:t>𝑌</m:t>
                        </m:r>
                      </m:sup>
                    </m:sSup>
                    <m:r>
                      <a:rPr lang="zh-TW" altLang="en-US" sz="1200" i="1">
                        <a:latin typeface="Cambria Math" panose="02040503050406030204" pitchFamily="18" charset="0"/>
                      </a:rPr>
                      <m:t>ꓥ</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𝑤</m:t>
                        </m:r>
                      </m:e>
                      <m:sup>
                        <m:r>
                          <a:rPr lang="zh-TW" altLang="en-US" sz="1200" i="1">
                            <a:latin typeface="Cambria Math" panose="02040503050406030204" pitchFamily="18" charset="0"/>
                          </a:rPr>
                          <m:t>𝑖</m:t>
                        </m:r>
                      </m:sup>
                    </m:sSup>
                    <m:r>
                      <a:rPr lang="zh-TW" altLang="en-US" sz="1200" i="1">
                        <a:latin typeface="Cambria Math" panose="02040503050406030204" pitchFamily="18" charset="0"/>
                      </a:rPr>
                      <m:t> ∈</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𝑉</m:t>
                        </m:r>
                      </m:e>
                      <m:sup>
                        <m:r>
                          <a:rPr lang="zh-TW" altLang="en-US" sz="1200" i="1">
                            <a:latin typeface="Cambria Math" panose="02040503050406030204" pitchFamily="18" charset="0"/>
                          </a:rPr>
                          <m:t>𝐴𝑚</m:t>
                        </m:r>
                      </m:sup>
                    </m:sSup>
                    <m:r>
                      <a:rPr lang="zh-TW" altLang="en-US" sz="1200" i="1">
                        <a:latin typeface="Cambria Math" panose="02040503050406030204" pitchFamily="18" charset="0"/>
                      </a:rPr>
                      <m:t>||…||</m:t>
                    </m:r>
                    <m:r>
                      <a:rPr lang="zh-TW" altLang="en-US" sz="1200" i="1">
                        <a:latin typeface="Cambria Math" panose="02040503050406030204" pitchFamily="18" charset="0"/>
                      </a:rPr>
                      <m:t>𝑚</m:t>
                    </m:r>
                    <m:r>
                      <a:rPr lang="zh-TW" altLang="en-US" sz="1200" i="1">
                        <a:latin typeface="Cambria Math" panose="02040503050406030204" pitchFamily="18" charset="0"/>
                      </a:rPr>
                      <m:t>∀</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𝑤</m:t>
                        </m:r>
                      </m:e>
                      <m:sup>
                        <m:r>
                          <a:rPr lang="zh-TW" altLang="en-US" sz="1200" i="1">
                            <a:latin typeface="Cambria Math" panose="02040503050406030204" pitchFamily="18" charset="0"/>
                          </a:rPr>
                          <m:t>𝑖</m:t>
                        </m:r>
                      </m:sup>
                    </m:sSup>
                    <m:r>
                      <a:rPr lang="zh-TW" altLang="en-US" sz="1200" i="1">
                        <a:latin typeface="Cambria Math" panose="02040503050406030204" pitchFamily="18" charset="0"/>
                      </a:rPr>
                      <m:t> ∈</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𝑉</m:t>
                        </m:r>
                      </m:e>
                      <m:sup>
                        <m:r>
                          <a:rPr lang="zh-TW" altLang="en-US" sz="1200" i="1">
                            <a:latin typeface="Cambria Math" panose="02040503050406030204" pitchFamily="18" charset="0"/>
                          </a:rPr>
                          <m:t>𝐴𝑚</m:t>
                        </m:r>
                      </m:sup>
                    </m:sSup>
                    <m:r>
                      <a:rPr lang="zh-TW" altLang="en-US" sz="1200" i="1">
                        <a:latin typeface="Cambria Math" panose="02040503050406030204" pitchFamily="18" charset="0"/>
                      </a:rPr>
                      <m:t>ꓥ</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𝑤</m:t>
                        </m:r>
                      </m:e>
                      <m:sup>
                        <m:r>
                          <a:rPr lang="zh-TW" altLang="en-US" sz="1200" i="1">
                            <a:latin typeface="Cambria Math" panose="02040503050406030204" pitchFamily="18" charset="0"/>
                          </a:rPr>
                          <m:t>𝑖</m:t>
                        </m:r>
                      </m:sup>
                    </m:sSup>
                    <m:r>
                      <a:rPr lang="zh-TW" altLang="en-US" sz="1200" i="1">
                        <a:latin typeface="Cambria Math" panose="02040503050406030204" pitchFamily="18" charset="0"/>
                      </a:rPr>
                      <m:t> ∉</m:t>
                    </m:r>
                    <m:sSup>
                      <m:sSupPr>
                        <m:ctrlPr>
                          <a:rPr lang="zh-TW" altLang="en-US" sz="1200" i="1">
                            <a:latin typeface="Cambria Math" panose="02040503050406030204" pitchFamily="18" charset="0"/>
                          </a:rPr>
                        </m:ctrlPr>
                      </m:sSupPr>
                      <m:e>
                        <m:r>
                          <a:rPr lang="zh-TW" altLang="en-US" sz="1200" i="1">
                            <a:latin typeface="Cambria Math" panose="02040503050406030204" pitchFamily="18" charset="0"/>
                          </a:rPr>
                          <m:t>𝑉</m:t>
                        </m:r>
                      </m:e>
                      <m:sup>
                        <m:r>
                          <a:rPr lang="zh-TW" altLang="en-US" sz="1200" i="1">
                            <a:latin typeface="Cambria Math" panose="02040503050406030204" pitchFamily="18" charset="0"/>
                          </a:rPr>
                          <m:t>𝑌</m:t>
                        </m:r>
                      </m:sup>
                    </m:sSup>
                    <m:r>
                      <a:rPr lang="zh-TW" altLang="en-US" sz="1200" i="1">
                        <a:latin typeface="Cambria Math" panose="02040503050406030204" pitchFamily="18" charset="0"/>
                      </a:rPr>
                      <m:t>||</m:t>
                    </m:r>
                  </m:oMath>
                </a14:m>
                <a:r>
                  <a:rPr lang="zh-TW" altLang="en-US" sz="1600" i="0" dirty="0"/>
                  <a:t>：</a:t>
                </a:r>
                <a:r>
                  <a:rPr lang="en-US" altLang="zh-TW" sz="1600" i="0" dirty="0"/>
                  <a:t>Common</a:t>
                </a:r>
                <a:r>
                  <a:rPr lang="en-US" altLang="zh-TW" sz="1600" i="0" baseline="0" dirty="0"/>
                  <a:t> word</a:t>
                </a:r>
                <a:r>
                  <a:rPr lang="zh-TW" altLang="en-US" sz="1600" i="0" baseline="0" dirty="0"/>
                  <a:t>可以繼續用，再加上原本</a:t>
                </a:r>
                <a:r>
                  <a:rPr lang="en-US" altLang="zh-TW" sz="1600" i="0" baseline="0" dirty="0"/>
                  <a:t>Yelp</a:t>
                </a:r>
                <a:r>
                  <a:rPr lang="zh-TW" altLang="en-US" sz="1600" i="0" baseline="0" dirty="0"/>
                  <a:t>沒有，但是</a:t>
                </a:r>
                <a:r>
                  <a:rPr lang="en-US" altLang="zh-TW" sz="1600" i="0" baseline="0" dirty="0"/>
                  <a:t>Amazon</a:t>
                </a:r>
                <a:r>
                  <a:rPr lang="zh-TW" altLang="en-US" sz="1600" i="0" baseline="0" dirty="0"/>
                  <a:t>有的。</a:t>
                </a:r>
                <a:endParaRPr lang="zh-TW" altLang="en-US" sz="16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endParaRPr lang="zh-TW" alt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i="0">
                    <a:latin typeface="Cambria Math" panose="02040503050406030204" pitchFamily="18" charset="0"/>
                  </a:rPr>
                  <a:t>├ 𝑚= 𝐴𝑣𝑔(𝑤_𝑒^𝑖  ∀𝑤^𝑖  ∈𝑉^𝑌ꓥ 𝑤^𝑖  ∈𝑉^𝐴𝑚 )</a:t>
                </a:r>
                <a:r>
                  <a:rPr lang="zh-TW" altLang="en-US" sz="1200" dirty="0"/>
                  <a:t>：</a:t>
                </a:r>
                <a:r>
                  <a:rPr lang="en-US" altLang="zh-TW" sz="1200" dirty="0"/>
                  <a:t>Yelp</a:t>
                </a:r>
                <a:r>
                  <a:rPr lang="zh-TW" altLang="en-US" sz="1200" baseline="0" dirty="0"/>
                  <a:t>和</a:t>
                </a:r>
                <a:r>
                  <a:rPr lang="en-US" altLang="zh-TW" sz="1200" baseline="0" dirty="0"/>
                  <a:t>Amazon</a:t>
                </a:r>
                <a:r>
                  <a:rPr lang="zh-TW" altLang="en-US" sz="1200" baseline="0" dirty="0"/>
                  <a:t>的</a:t>
                </a:r>
                <a:r>
                  <a:rPr lang="en-US" altLang="zh-TW" sz="1200" dirty="0"/>
                  <a:t>common word</a:t>
                </a:r>
                <a:r>
                  <a:rPr lang="zh-TW" altLang="en-US" sz="1200" dirty="0"/>
                  <a:t>當作沒看過的字的初始值。</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i="0">
                    <a:latin typeface="Cambria Math" panose="02040503050406030204" pitchFamily="18" charset="0"/>
                  </a:rPr>
                  <a:t>𝑊_𝑒^𝐴𝑚=||𝑤_𝑒^𝑖  ∀𝑤^𝑖  ∈𝑉^𝑌ꓥ𝑤^𝑖  ∈𝑉^𝐴𝑚 ||…||𝑚∀𝑤^𝑖  ∈𝑉^𝐴𝑚ꓥ𝑤^𝑖  ∉𝑉^𝑌 ||</a:t>
                </a:r>
                <a:r>
                  <a:rPr lang="zh-TW" altLang="en-US" sz="1600" i="0" dirty="0"/>
                  <a:t>：</a:t>
                </a:r>
                <a:r>
                  <a:rPr lang="en-US" altLang="zh-TW" sz="1600" i="0" dirty="0"/>
                  <a:t>Common</a:t>
                </a:r>
                <a:r>
                  <a:rPr lang="en-US" altLang="zh-TW" sz="1600" i="0" baseline="0" dirty="0"/>
                  <a:t> word</a:t>
                </a:r>
                <a:r>
                  <a:rPr lang="zh-TW" altLang="en-US" sz="1600" i="0" baseline="0" dirty="0"/>
                  <a:t>可以繼續用，再加上原本</a:t>
                </a:r>
                <a:r>
                  <a:rPr lang="en-US" altLang="zh-TW" sz="1600" i="0" baseline="0" dirty="0"/>
                  <a:t>Yelp</a:t>
                </a:r>
                <a:r>
                  <a:rPr lang="zh-TW" altLang="en-US" sz="1600" i="0" baseline="0" dirty="0"/>
                  <a:t>沒有，但是</a:t>
                </a:r>
                <a:r>
                  <a:rPr lang="en-US" altLang="zh-TW" sz="1600" i="0" baseline="0" dirty="0"/>
                  <a:t>Amazon</a:t>
                </a:r>
                <a:r>
                  <a:rPr lang="zh-TW" altLang="en-US" sz="1600" i="0" baseline="0" dirty="0"/>
                  <a:t>有的。</a:t>
                </a:r>
                <a:endParaRPr lang="zh-TW" altLang="en-US" sz="16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fld id="{E98D64D8-6B6C-438B-8B83-CF46272FD790}" type="slidenum">
              <a:rPr lang="zh-TW" altLang="en-US" smtClean="0"/>
              <a:t>15</a:t>
            </a:fld>
            <a:endParaRPr lang="zh-TW" altLang="en-US"/>
          </a:p>
        </p:txBody>
      </p:sp>
    </p:spTree>
    <p:extLst>
      <p:ext uri="{BB962C8B-B14F-4D97-AF65-F5344CB8AC3E}">
        <p14:creationId xmlns:p14="http://schemas.microsoft.com/office/powerpoint/2010/main" val="3754897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提出一個新的防禦機制的方式</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我們的判別器（</a:t>
                </a:r>
                <a:r>
                  <a:rPr lang="en-US" altLang="zh-TW" sz="1200" kern="1200" dirty="0">
                    <a:solidFill>
                      <a:schemeClr val="tx1"/>
                    </a:solidFill>
                    <a:effectLst/>
                    <a:latin typeface="+mn-lt"/>
                    <a:ea typeface="+mn-ea"/>
                    <a:cs typeface="+mn-cs"/>
                  </a:rPr>
                  <a:t>Discriminator</a:t>
                </a:r>
                <a:r>
                  <a:rPr lang="zh-TW" altLang="zh-TW" sz="1200" kern="1200" dirty="0">
                    <a:solidFill>
                      <a:schemeClr val="tx1"/>
                    </a:solidFill>
                    <a:effectLst/>
                    <a:latin typeface="+mn-lt"/>
                    <a:ea typeface="+mn-ea"/>
                    <a:cs typeface="+mn-cs"/>
                  </a:rPr>
                  <a:t>）學習一個分類器（</a:t>
                </a:r>
                <a:r>
                  <a:rPr lang="en-US" altLang="zh-TW" sz="1200" kern="1200" dirty="0">
                    <a:solidFill>
                      <a:schemeClr val="tx1"/>
                    </a:solidFill>
                    <a:effectLst/>
                    <a:latin typeface="+mn-lt"/>
                    <a:ea typeface="+mn-ea"/>
                    <a:cs typeface="+mn-cs"/>
                  </a:rPr>
                  <a:t>Classifier</a:t>
                </a:r>
                <a:r>
                  <a:rPr lang="zh-TW" altLang="zh-TW" sz="1200" kern="1200" dirty="0">
                    <a:solidFill>
                      <a:schemeClr val="tx1"/>
                    </a:solidFill>
                    <a:effectLst/>
                    <a:latin typeface="+mn-lt"/>
                    <a:ea typeface="+mn-ea"/>
                    <a:cs typeface="+mn-cs"/>
                  </a:rPr>
                  <a:t>）</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𝑀</m:t>
                    </m:r>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𝑅</m:t>
                    </m:r>
                    <m:r>
                      <a:rPr lang="en-US" altLang="zh-TW" sz="1200" i="1" kern="1200">
                        <a:solidFill>
                          <a:schemeClr val="tx1"/>
                        </a:solidFill>
                        <a:effectLst/>
                        <a:latin typeface="Cambria Math" panose="02040503050406030204" pitchFamily="18" charset="0"/>
                        <a:ea typeface="+mn-ea"/>
                        <a:cs typeface="+mn-cs"/>
                      </a:rPr>
                      <m:t>, </m:t>
                    </m:r>
                    <m:r>
                      <a:rPr lang="en-US" altLang="zh-TW" sz="1200" i="1" kern="1200">
                        <a:solidFill>
                          <a:schemeClr val="tx1"/>
                        </a:solidFill>
                        <a:effectLst/>
                        <a:latin typeface="Cambria Math" panose="02040503050406030204" pitchFamily="18" charset="0"/>
                        <a:ea typeface="+mn-ea"/>
                        <a:cs typeface="+mn-cs"/>
                      </a:rPr>
                      <m:t>𝜃</m:t>
                    </m:r>
                    <m:r>
                      <a:rPr lang="en-US" altLang="zh-TW" sz="1200" i="1" kern="1200">
                        <a:solidFill>
                          <a:schemeClr val="tx1"/>
                        </a:solidFill>
                        <a:effectLst/>
                        <a:latin typeface="Cambria Math" panose="02040503050406030204" pitchFamily="18" charset="0"/>
                        <a:ea typeface="+mn-ea"/>
                        <a:cs typeface="+mn-cs"/>
                      </a:rPr>
                      <m:t>)</m:t>
                    </m:r>
                  </m:oMath>
                </a14:m>
                <a:r>
                  <a:rPr lang="zh-TW" altLang="zh-TW" sz="1200" kern="1200" dirty="0">
                    <a:solidFill>
                      <a:schemeClr val="tx1"/>
                    </a:solidFill>
                    <a:effectLst/>
                    <a:latin typeface="+mn-lt"/>
                    <a:ea typeface="+mn-ea"/>
                    <a:cs typeface="+mn-cs"/>
                  </a:rPr>
                  <a:t>，該分類器根據給定的條件合模型參數</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𝜃</m:t>
                    </m:r>
                  </m:oMath>
                </a14:m>
                <a:r>
                  <a:rPr lang="zh-TW" altLang="zh-TW" sz="1200" kern="1200" dirty="0">
                    <a:solidFill>
                      <a:schemeClr val="tx1"/>
                    </a:solidFill>
                    <a:effectLst/>
                    <a:latin typeface="+mn-lt"/>
                    <a:ea typeface="+mn-ea"/>
                    <a:cs typeface="+mn-cs"/>
                  </a:rPr>
                  <a:t>，將評論</a:t>
                </a:r>
                <a:r>
                  <a:rPr lang="en-US" altLang="zh-TW" sz="1200" kern="1200" dirty="0">
                    <a:solidFill>
                      <a:schemeClr val="tx1"/>
                    </a:solidFill>
                    <a:effectLst/>
                    <a:latin typeface="+mn-lt"/>
                    <a:ea typeface="+mn-ea"/>
                    <a:cs typeface="+mn-cs"/>
                  </a:rPr>
                  <a:t>R</a:t>
                </a:r>
                <a:r>
                  <a:rPr lang="zh-TW" altLang="zh-TW" sz="1200" kern="1200" dirty="0">
                    <a:solidFill>
                      <a:schemeClr val="tx1"/>
                    </a:solidFill>
                    <a:effectLst/>
                    <a:latin typeface="+mn-lt"/>
                    <a:ea typeface="+mn-ea"/>
                    <a:cs typeface="+mn-cs"/>
                  </a:rPr>
                  <a:t>歸類在真實或合成。一個雙向的訓練樣本包括：</a:t>
                </a:r>
              </a:p>
              <a:p>
                <a:pPr lvl="0"/>
                <a:r>
                  <a:rPr lang="zh-TW" altLang="zh-TW" sz="1200" kern="1200" dirty="0">
                    <a:solidFill>
                      <a:schemeClr val="tx1"/>
                    </a:solidFill>
                    <a:effectLst/>
                    <a:latin typeface="+mn-lt"/>
                    <a:ea typeface="+mn-ea"/>
                    <a:cs typeface="+mn-cs"/>
                  </a:rPr>
                  <a:t>從</a:t>
                </a:r>
                <a:r>
                  <a:rPr lang="en-US" altLang="zh-TW" sz="1200" kern="1200" dirty="0">
                    <a:solidFill>
                      <a:schemeClr val="tx1"/>
                    </a:solidFill>
                    <a:effectLst/>
                    <a:latin typeface="+mn-lt"/>
                    <a:ea typeface="+mn-ea"/>
                    <a:cs typeface="+mn-cs"/>
                  </a:rPr>
                  <a:t>embedding</a:t>
                </a:r>
                <a:r>
                  <a:rPr lang="zh-TW" altLang="zh-TW" sz="1200" kern="1200" dirty="0">
                    <a:solidFill>
                      <a:schemeClr val="tx1"/>
                    </a:solidFill>
                    <a:effectLst/>
                    <a:latin typeface="+mn-lt"/>
                    <a:ea typeface="+mn-ea"/>
                    <a:cs typeface="+mn-cs"/>
                  </a:rPr>
                  <a:t>矩陣</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𝑊</m:t>
                        </m:r>
                      </m:e>
                      <m:sub>
                        <m:r>
                          <a:rPr lang="en-US" altLang="zh-TW" sz="1200" i="1" kern="1200">
                            <a:solidFill>
                              <a:schemeClr val="tx1"/>
                            </a:solidFill>
                            <a:effectLst/>
                            <a:latin typeface="Cambria Math" panose="02040503050406030204" pitchFamily="18" charset="0"/>
                            <a:ea typeface="+mn-ea"/>
                            <a:cs typeface="+mn-cs"/>
                          </a:rPr>
                          <m:t>𝑒</m:t>
                        </m:r>
                      </m:sub>
                    </m:sSub>
                  </m:oMath>
                </a14:m>
                <a:r>
                  <a:rPr lang="zh-TW" altLang="zh-TW" sz="1200" kern="1200" dirty="0">
                    <a:solidFill>
                      <a:schemeClr val="tx1"/>
                    </a:solidFill>
                    <a:effectLst/>
                    <a:latin typeface="+mn-lt"/>
                    <a:ea typeface="+mn-ea"/>
                    <a:cs typeface="+mn-cs"/>
                  </a:rPr>
                  <a:t>（第二章）提取的評論項目</a:t>
                </a:r>
                <a:r>
                  <a:rPr lang="en-US" altLang="zh-TW" sz="1200" kern="1200" dirty="0">
                    <a:solidFill>
                      <a:schemeClr val="tx1"/>
                    </a:solidFill>
                    <a:effectLst/>
                    <a:latin typeface="+mn-lt"/>
                    <a:ea typeface="+mn-ea"/>
                    <a:cs typeface="+mn-cs"/>
                  </a:rPr>
                  <a:t>{</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𝜉</m:t>
                    </m:r>
                    <m:d>
                      <m:dPr>
                        <m:ctrlPr>
                          <a:rPr lang="zh-TW" altLang="zh-TW" sz="1200" i="1" kern="1200">
                            <a:solidFill>
                              <a:schemeClr val="tx1"/>
                            </a:solidFill>
                            <a:effectLst/>
                            <a:latin typeface="Cambria Math" panose="02040503050406030204" pitchFamily="18" charset="0"/>
                            <a:ea typeface="+mn-ea"/>
                            <a:cs typeface="+mn-cs"/>
                          </a:rPr>
                        </m:ctrlPr>
                      </m:d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𝑤</m:t>
                            </m:r>
                          </m:e>
                          <m:sub>
                            <m:r>
                              <a:rPr lang="en-US" altLang="zh-TW" sz="1200" i="1" kern="1200">
                                <a:solidFill>
                                  <a:schemeClr val="tx1"/>
                                </a:solidFill>
                                <a:effectLst/>
                                <a:latin typeface="Cambria Math" panose="02040503050406030204" pitchFamily="18" charset="0"/>
                                <a:ea typeface="+mn-ea"/>
                                <a:cs typeface="+mn-cs"/>
                              </a:rPr>
                              <m:t>1</m:t>
                            </m:r>
                          </m:sub>
                        </m:sSub>
                      </m:e>
                    </m:d>
                    <m:r>
                      <a:rPr lang="en-US" altLang="zh-TW" sz="1200" i="1" kern="1200">
                        <a:solidFill>
                          <a:schemeClr val="tx1"/>
                        </a:solidFill>
                        <a:effectLst/>
                        <a:latin typeface="Cambria Math" panose="02040503050406030204" pitchFamily="18" charset="0"/>
                        <a:ea typeface="+mn-ea"/>
                        <a:cs typeface="+mn-cs"/>
                      </a:rPr>
                      <m:t>, …, </m:t>
                    </m:r>
                    <m:r>
                      <a:rPr lang="en-US" altLang="zh-TW" sz="1200" i="1" kern="1200">
                        <a:solidFill>
                          <a:schemeClr val="tx1"/>
                        </a:solidFill>
                        <a:effectLst/>
                        <a:latin typeface="Cambria Math" panose="02040503050406030204" pitchFamily="18" charset="0"/>
                        <a:ea typeface="+mn-ea"/>
                        <a:cs typeface="+mn-cs"/>
                      </a:rPr>
                      <m:t>𝜉</m:t>
                    </m:r>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𝑤</m:t>
                        </m:r>
                      </m:e>
                      <m:sub>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𝑅</m:t>
                        </m:r>
                        <m:r>
                          <a:rPr lang="en-US" altLang="zh-TW" sz="1200" i="1" kern="1200">
                            <a:solidFill>
                              <a:schemeClr val="tx1"/>
                            </a:solidFill>
                            <a:effectLst/>
                            <a:latin typeface="Cambria Math" panose="02040503050406030204" pitchFamily="18" charset="0"/>
                            <a:ea typeface="+mn-ea"/>
                            <a:cs typeface="+mn-cs"/>
                          </a:rPr>
                          <m:t>|</m:t>
                        </m:r>
                      </m:sub>
                    </m:sSub>
                    <m:r>
                      <a:rPr lang="en-US" altLang="zh-TW" sz="1200" i="1" kern="1200">
                        <a:solidFill>
                          <a:schemeClr val="tx1"/>
                        </a:solidFill>
                        <a:effectLst/>
                        <a:latin typeface="Cambria Math" panose="02040503050406030204" pitchFamily="18" charset="0"/>
                        <a:ea typeface="+mn-ea"/>
                        <a:cs typeface="+mn-cs"/>
                      </a:rPr>
                      <m:t>)</m:t>
                    </m:r>
                    <m:r>
                      <a:rPr lang="en-US" altLang="zh-TW" sz="1200" kern="1200">
                        <a:solidFill>
                          <a:schemeClr val="tx1"/>
                        </a:solidFill>
                        <a:effectLst/>
                        <a:latin typeface="Cambria Math" panose="02040503050406030204" pitchFamily="18" charset="0"/>
                        <a:ea typeface="+mn-ea"/>
                        <a:cs typeface="+mn-cs"/>
                      </a:rPr>
                      <m:t>}</m:t>
                    </m:r>
                  </m:oMath>
                </a14:m>
                <a:r>
                  <a:rPr lang="zh-TW" altLang="zh-TW" sz="1200" kern="1200" dirty="0">
                    <a:solidFill>
                      <a:schemeClr val="tx1"/>
                    </a:solidFill>
                    <a:effectLst/>
                    <a:latin typeface="+mn-lt"/>
                    <a:ea typeface="+mn-ea"/>
                    <a:cs typeface="+mn-cs"/>
                  </a:rPr>
                  <a:t>之</a:t>
                </a:r>
                <a:r>
                  <a:rPr lang="en-US" altLang="zh-TW" sz="1200" kern="1200" dirty="0">
                    <a:solidFill>
                      <a:schemeClr val="tx1"/>
                    </a:solidFill>
                    <a:effectLst/>
                    <a:latin typeface="+mn-lt"/>
                    <a:ea typeface="+mn-ea"/>
                    <a:cs typeface="+mn-cs"/>
                  </a:rPr>
                  <a:t>embedding</a:t>
                </a:r>
                <a:r>
                  <a:rPr lang="zh-TW" altLang="zh-TW" sz="1200" kern="1200" dirty="0">
                    <a:solidFill>
                      <a:schemeClr val="tx1"/>
                    </a:solidFill>
                    <a:effectLst/>
                    <a:latin typeface="+mn-lt"/>
                    <a:ea typeface="+mn-ea"/>
                    <a:cs typeface="+mn-cs"/>
                  </a:rPr>
                  <a:t>表示形式。</a:t>
                </a:r>
              </a:p>
              <a:p>
                <a:pPr lvl="0"/>
                <a:r>
                  <a:rPr lang="zh-TW" altLang="zh-TW" sz="1200" kern="1200" dirty="0">
                    <a:solidFill>
                      <a:schemeClr val="tx1"/>
                    </a:solidFill>
                    <a:effectLst/>
                    <a:latin typeface="+mn-lt"/>
                    <a:ea typeface="+mn-ea"/>
                    <a:cs typeface="+mn-cs"/>
                  </a:rPr>
                  <a:t>其對應的標籤</a:t>
                </a:r>
                <a:r>
                  <a:rPr lang="en-US" altLang="zh-TW" sz="1200" kern="1200" dirty="0">
                    <a:solidFill>
                      <a:schemeClr val="tx1"/>
                    </a:solidFill>
                    <a:effectLst/>
                    <a:latin typeface="+mn-lt"/>
                    <a:ea typeface="+mn-ea"/>
                    <a:cs typeface="+mn-cs"/>
                  </a:rPr>
                  <a:t>y</a:t>
                </a:r>
                <a:r>
                  <a:rPr lang="zh-TW" altLang="zh-TW" sz="1200" kern="1200" dirty="0">
                    <a:solidFill>
                      <a:schemeClr val="tx1"/>
                    </a:solidFill>
                    <a:effectLst/>
                    <a:latin typeface="+mn-lt"/>
                    <a:ea typeface="+mn-ea"/>
                    <a:cs typeface="+mn-cs"/>
                  </a:rPr>
                  <a:t>，及</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0</a:t>
                </a:r>
                <a:r>
                  <a:rPr lang="zh-TW" altLang="zh-TW" sz="1200" kern="1200" dirty="0">
                    <a:solidFill>
                      <a:schemeClr val="tx1"/>
                    </a:solidFill>
                    <a:effectLst/>
                    <a:latin typeface="+mn-lt"/>
                    <a:ea typeface="+mn-ea"/>
                    <a:cs typeface="+mn-cs"/>
                  </a:rPr>
                  <a:t>分別表示合成或真實的評論</a:t>
                </a:r>
              </a:p>
            </p:txBody>
          </p:sp>
        </mc:Choice>
        <mc:Fallback xmlns="">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提出一個新的防禦機制的方式</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我們的判別器（</a:t>
                </a:r>
                <a:r>
                  <a:rPr lang="en-US" altLang="zh-TW" sz="1200" kern="1200" dirty="0">
                    <a:solidFill>
                      <a:schemeClr val="tx1"/>
                    </a:solidFill>
                    <a:effectLst/>
                    <a:latin typeface="+mn-lt"/>
                    <a:ea typeface="+mn-ea"/>
                    <a:cs typeface="+mn-cs"/>
                  </a:rPr>
                  <a:t>Discriminator</a:t>
                </a:r>
                <a:r>
                  <a:rPr lang="zh-TW" altLang="zh-TW" sz="1200" kern="1200" dirty="0">
                    <a:solidFill>
                      <a:schemeClr val="tx1"/>
                    </a:solidFill>
                    <a:effectLst/>
                    <a:latin typeface="+mn-lt"/>
                    <a:ea typeface="+mn-ea"/>
                    <a:cs typeface="+mn-cs"/>
                  </a:rPr>
                  <a:t>）學習一個分類器（</a:t>
                </a:r>
                <a:r>
                  <a:rPr lang="en-US" altLang="zh-TW" sz="1200" kern="1200" dirty="0">
                    <a:solidFill>
                      <a:schemeClr val="tx1"/>
                    </a:solidFill>
                    <a:effectLst/>
                    <a:latin typeface="+mn-lt"/>
                    <a:ea typeface="+mn-ea"/>
                    <a:cs typeface="+mn-cs"/>
                  </a:rPr>
                  <a:t>Classifier</a:t>
                </a:r>
                <a:r>
                  <a:rPr lang="zh-TW" altLang="zh-TW" sz="1200" kern="1200" dirty="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𝑀(𝑅, 𝜃)</a:t>
                </a:r>
                <a:r>
                  <a:rPr lang="zh-TW" altLang="zh-TW" sz="1200" kern="1200" dirty="0">
                    <a:solidFill>
                      <a:schemeClr val="tx1"/>
                    </a:solidFill>
                    <a:effectLst/>
                    <a:latin typeface="+mn-lt"/>
                    <a:ea typeface="+mn-ea"/>
                    <a:cs typeface="+mn-cs"/>
                  </a:rPr>
                  <a:t>，該分類器根據給定的條件合模型參數</a:t>
                </a:r>
                <a:r>
                  <a:rPr lang="en-US" altLang="zh-TW" sz="1200" i="0" kern="1200">
                    <a:solidFill>
                      <a:schemeClr val="tx1"/>
                    </a:solidFill>
                    <a:effectLst/>
                    <a:latin typeface="+mn-lt"/>
                    <a:ea typeface="+mn-ea"/>
                    <a:cs typeface="+mn-cs"/>
                  </a:rPr>
                  <a:t>𝜃</a:t>
                </a:r>
                <a:r>
                  <a:rPr lang="zh-TW" altLang="zh-TW" sz="1200" kern="1200" dirty="0">
                    <a:solidFill>
                      <a:schemeClr val="tx1"/>
                    </a:solidFill>
                    <a:effectLst/>
                    <a:latin typeface="+mn-lt"/>
                    <a:ea typeface="+mn-ea"/>
                    <a:cs typeface="+mn-cs"/>
                  </a:rPr>
                  <a:t>，將評論</a:t>
                </a:r>
                <a:r>
                  <a:rPr lang="en-US" altLang="zh-TW" sz="1200" kern="1200" dirty="0">
                    <a:solidFill>
                      <a:schemeClr val="tx1"/>
                    </a:solidFill>
                    <a:effectLst/>
                    <a:latin typeface="+mn-lt"/>
                    <a:ea typeface="+mn-ea"/>
                    <a:cs typeface="+mn-cs"/>
                  </a:rPr>
                  <a:t>R</a:t>
                </a:r>
                <a:r>
                  <a:rPr lang="zh-TW" altLang="zh-TW" sz="1200" kern="1200" dirty="0">
                    <a:solidFill>
                      <a:schemeClr val="tx1"/>
                    </a:solidFill>
                    <a:effectLst/>
                    <a:latin typeface="+mn-lt"/>
                    <a:ea typeface="+mn-ea"/>
                    <a:cs typeface="+mn-cs"/>
                  </a:rPr>
                  <a:t>歸類在真實或合成。一個雙向的訓練樣本包括：</a:t>
                </a:r>
              </a:p>
              <a:p>
                <a:pPr lvl="0"/>
                <a:r>
                  <a:rPr lang="zh-TW" altLang="zh-TW" sz="1200" kern="1200" dirty="0">
                    <a:solidFill>
                      <a:schemeClr val="tx1"/>
                    </a:solidFill>
                    <a:effectLst/>
                    <a:latin typeface="+mn-lt"/>
                    <a:ea typeface="+mn-ea"/>
                    <a:cs typeface="+mn-cs"/>
                  </a:rPr>
                  <a:t>從</a:t>
                </a:r>
                <a:r>
                  <a:rPr lang="en-US" altLang="zh-TW" sz="1200" kern="1200" dirty="0">
                    <a:solidFill>
                      <a:schemeClr val="tx1"/>
                    </a:solidFill>
                    <a:effectLst/>
                    <a:latin typeface="+mn-lt"/>
                    <a:ea typeface="+mn-ea"/>
                    <a:cs typeface="+mn-cs"/>
                  </a:rPr>
                  <a:t>embedding</a:t>
                </a:r>
                <a:r>
                  <a:rPr lang="zh-TW" altLang="zh-TW" sz="1200" kern="1200" dirty="0">
                    <a:solidFill>
                      <a:schemeClr val="tx1"/>
                    </a:solidFill>
                    <a:effectLst/>
                    <a:latin typeface="+mn-lt"/>
                    <a:ea typeface="+mn-ea"/>
                    <a:cs typeface="+mn-cs"/>
                  </a:rPr>
                  <a:t>矩陣</a:t>
                </a:r>
                <a:r>
                  <a:rPr lang="en-US" altLang="zh-TW" sz="1200" i="0" kern="1200">
                    <a:solidFill>
                      <a:schemeClr val="tx1"/>
                    </a:solidFill>
                    <a:effectLst/>
                    <a:latin typeface="+mn-lt"/>
                    <a:ea typeface="+mn-ea"/>
                    <a:cs typeface="+mn-cs"/>
                  </a:rPr>
                  <a:t>𝑊</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𝑒</a:t>
                </a:r>
                <a:r>
                  <a:rPr lang="zh-TW" altLang="zh-TW" sz="1200" kern="1200" dirty="0">
                    <a:solidFill>
                      <a:schemeClr val="tx1"/>
                    </a:solidFill>
                    <a:effectLst/>
                    <a:latin typeface="+mn-lt"/>
                    <a:ea typeface="+mn-ea"/>
                    <a:cs typeface="+mn-cs"/>
                  </a:rPr>
                  <a:t>（第二章）提取的評論項目</a:t>
                </a:r>
                <a:r>
                  <a:rPr lang="en-US" altLang="zh-TW" sz="1200" kern="1200" dirty="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𝜉</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𝑤</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1 ), …, 𝜉(𝑤</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|𝑅|</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之</a:t>
                </a:r>
                <a:r>
                  <a:rPr lang="en-US" altLang="zh-TW" sz="1200" kern="1200" dirty="0">
                    <a:solidFill>
                      <a:schemeClr val="tx1"/>
                    </a:solidFill>
                    <a:effectLst/>
                    <a:latin typeface="+mn-lt"/>
                    <a:ea typeface="+mn-ea"/>
                    <a:cs typeface="+mn-cs"/>
                  </a:rPr>
                  <a:t>embedding</a:t>
                </a:r>
                <a:r>
                  <a:rPr lang="zh-TW" altLang="zh-TW" sz="1200" kern="1200" dirty="0">
                    <a:solidFill>
                      <a:schemeClr val="tx1"/>
                    </a:solidFill>
                    <a:effectLst/>
                    <a:latin typeface="+mn-lt"/>
                    <a:ea typeface="+mn-ea"/>
                    <a:cs typeface="+mn-cs"/>
                  </a:rPr>
                  <a:t>表示形式。</a:t>
                </a:r>
              </a:p>
              <a:p>
                <a:pPr lvl="0"/>
                <a:r>
                  <a:rPr lang="zh-TW" altLang="zh-TW" sz="1200" kern="1200" dirty="0">
                    <a:solidFill>
                      <a:schemeClr val="tx1"/>
                    </a:solidFill>
                    <a:effectLst/>
                    <a:latin typeface="+mn-lt"/>
                    <a:ea typeface="+mn-ea"/>
                    <a:cs typeface="+mn-cs"/>
                  </a:rPr>
                  <a:t>其對應的標籤</a:t>
                </a:r>
                <a:r>
                  <a:rPr lang="en-US" altLang="zh-TW" sz="1200" kern="1200" dirty="0">
                    <a:solidFill>
                      <a:schemeClr val="tx1"/>
                    </a:solidFill>
                    <a:effectLst/>
                    <a:latin typeface="+mn-lt"/>
                    <a:ea typeface="+mn-ea"/>
                    <a:cs typeface="+mn-cs"/>
                  </a:rPr>
                  <a:t>y</a:t>
                </a:r>
                <a:r>
                  <a:rPr lang="zh-TW" altLang="zh-TW" sz="1200" kern="1200" dirty="0">
                    <a:solidFill>
                      <a:schemeClr val="tx1"/>
                    </a:solidFill>
                    <a:effectLst/>
                    <a:latin typeface="+mn-lt"/>
                    <a:ea typeface="+mn-ea"/>
                    <a:cs typeface="+mn-cs"/>
                  </a:rPr>
                  <a:t>，及</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0</a:t>
                </a:r>
                <a:r>
                  <a:rPr lang="zh-TW" altLang="zh-TW" sz="1200" kern="1200" dirty="0">
                    <a:solidFill>
                      <a:schemeClr val="tx1"/>
                    </a:solidFill>
                    <a:effectLst/>
                    <a:latin typeface="+mn-lt"/>
                    <a:ea typeface="+mn-ea"/>
                    <a:cs typeface="+mn-cs"/>
                  </a:rPr>
                  <a:t>分別表示合成或真實的評論</a:t>
                </a:r>
              </a:p>
            </p:txBody>
          </p:sp>
        </mc:Fallback>
      </mc:AlternateContent>
      <p:sp>
        <p:nvSpPr>
          <p:cNvPr id="4" name="投影片編號版面配置區 3"/>
          <p:cNvSpPr>
            <a:spLocks noGrp="1"/>
          </p:cNvSpPr>
          <p:nvPr>
            <p:ph type="sldNum" sz="quarter" idx="5"/>
          </p:nvPr>
        </p:nvSpPr>
        <p:spPr/>
        <p:txBody>
          <a:bodyPr/>
          <a:lstStyle/>
          <a:p>
            <a:fld id="{E98D64D8-6B6C-438B-8B83-CF46272FD790}" type="slidenum">
              <a:rPr lang="zh-TW" altLang="en-US" smtClean="0"/>
              <a:t>16</a:t>
            </a:fld>
            <a:endParaRPr lang="zh-TW" altLang="en-US"/>
          </a:p>
        </p:txBody>
      </p:sp>
    </p:spTree>
    <p:extLst>
      <p:ext uri="{BB962C8B-B14F-4D97-AF65-F5344CB8AC3E}">
        <p14:creationId xmlns:p14="http://schemas.microsoft.com/office/powerpoint/2010/main" val="382076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把資料庫拆成</a:t>
            </a:r>
            <a:r>
              <a:rPr lang="en-US" altLang="zh-TW" dirty="0"/>
              <a:t>90%</a:t>
            </a:r>
            <a:r>
              <a:rPr lang="zh-TW" altLang="en-US" dirty="0"/>
              <a:t>的</a:t>
            </a:r>
            <a:r>
              <a:rPr lang="en-US" altLang="zh-TW" dirty="0"/>
              <a:t>training set</a:t>
            </a:r>
            <a:r>
              <a:rPr lang="zh-TW" altLang="en-US" dirty="0"/>
              <a:t>和</a:t>
            </a:r>
            <a:r>
              <a:rPr lang="en-US" altLang="zh-TW" dirty="0"/>
              <a:t>10%</a:t>
            </a:r>
            <a:r>
              <a:rPr lang="zh-TW" altLang="en-US" dirty="0"/>
              <a:t>的</a:t>
            </a:r>
            <a:r>
              <a:rPr lang="en-US" altLang="zh-TW" dirty="0"/>
              <a:t>validation set</a:t>
            </a:r>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18</a:t>
            </a:fld>
            <a:endParaRPr lang="zh-TW" altLang="en-US"/>
          </a:p>
        </p:txBody>
      </p:sp>
    </p:spTree>
    <p:extLst>
      <p:ext uri="{BB962C8B-B14F-4D97-AF65-F5344CB8AC3E}">
        <p14:creationId xmlns:p14="http://schemas.microsoft.com/office/powerpoint/2010/main" val="271297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只採用五顆星的評論，根據正面情緒發表評論的報告</a:t>
            </a:r>
            <a:endParaRPr lang="en-US" altLang="zh-TW" dirty="0"/>
          </a:p>
          <a:p>
            <a:r>
              <a:rPr lang="zh-TW" altLang="zh-TW" sz="1200" kern="1200" dirty="0">
                <a:solidFill>
                  <a:schemeClr val="tx1"/>
                </a:solidFill>
                <a:effectLst/>
                <a:latin typeface="+mn-lt"/>
                <a:ea typeface="+mn-ea"/>
                <a:cs typeface="+mn-cs"/>
              </a:rPr>
              <a:t>我們在</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[0.2, 0.4, 0.6, 0.8, 1.0]</a:t>
            </a:r>
            <a:r>
              <a:rPr lang="zh-TW" altLang="zh-TW" sz="1200" kern="1200" dirty="0">
                <a:solidFill>
                  <a:schemeClr val="tx1"/>
                </a:solidFill>
                <a:effectLst/>
                <a:latin typeface="+mn-lt"/>
                <a:ea typeface="+mn-ea"/>
                <a:cs typeface="+mn-cs"/>
              </a:rPr>
              <a:t>生成評論。直覺來說，低</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的生成增強了字詞出現機率之間的差異，並且減少了具有較低機率的字詞被預測的機會。在低</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時，模型傾向生成訓練資料中常見的序列，故其生成重複的模式。經由增加</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，稀有的字詞便得可被預測器看見，其代價為語法的錯誤和不連貫。我們評估了在不同</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生成評論的品質並且識別了最佳</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值。生成評論的範本如</a:t>
            </a:r>
            <a:r>
              <a:rPr lang="en-US" altLang="zh-TW" sz="1200" kern="1200" dirty="0">
                <a:solidFill>
                  <a:schemeClr val="tx1"/>
                </a:solidFill>
                <a:effectLst/>
                <a:latin typeface="+mn-lt"/>
                <a:ea typeface="+mn-ea"/>
                <a:cs typeface="+mn-cs"/>
              </a:rPr>
              <a:t>Table 2</a:t>
            </a:r>
            <a:r>
              <a:rPr lang="zh-TW" altLang="zh-TW" sz="1200" kern="1200" dirty="0">
                <a:solidFill>
                  <a:schemeClr val="tx1"/>
                </a:solidFill>
                <a:effectLst/>
                <a:latin typeface="+mn-lt"/>
                <a:ea typeface="+mn-ea"/>
                <a:cs typeface="+mn-cs"/>
              </a:rPr>
              <a:t>所示。值得注意的是在</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0.2</a:t>
            </a:r>
            <a:r>
              <a:rPr lang="zh-TW" altLang="zh-TW" sz="1200" kern="1200" dirty="0">
                <a:solidFill>
                  <a:schemeClr val="tx1"/>
                </a:solidFill>
                <a:effectLst/>
                <a:latin typeface="+mn-lt"/>
                <a:ea typeface="+mn-ea"/>
                <a:cs typeface="+mn-cs"/>
              </a:rPr>
              <a:t>時生成評論傾向於重複自己。</a:t>
            </a:r>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19</a:t>
            </a:fld>
            <a:endParaRPr lang="zh-TW" altLang="en-US"/>
          </a:p>
        </p:txBody>
      </p:sp>
    </p:spTree>
    <p:extLst>
      <p:ext uri="{BB962C8B-B14F-4D97-AF65-F5344CB8AC3E}">
        <p14:creationId xmlns:p14="http://schemas.microsoft.com/office/powerpoint/2010/main" val="20902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監督是學習的方式去評估模型生成的評論是否採用與真實評論不同的語言模式。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按照在</a:t>
            </a:r>
            <a:r>
              <a:rPr lang="en-US" altLang="zh-TW" dirty="0"/>
              <a:t>[12]</a:t>
            </a:r>
            <a:r>
              <a:rPr lang="zh-TW" altLang="en-US" dirty="0"/>
              <a:t>中提議用來分類的方法，描述四種語言特ㄥ。</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Similarity feature</a:t>
            </a:r>
            <a:r>
              <a:rPr lang="zh-TW" altLang="en-US" dirty="0"/>
              <a:t>：包括四種語言特徵：</a:t>
            </a:r>
            <a:r>
              <a:rPr lang="zh-TW" altLang="zh-TW" sz="1200" kern="1200" dirty="0">
                <a:solidFill>
                  <a:schemeClr val="tx1"/>
                </a:solidFill>
                <a:effectLst/>
                <a:latin typeface="+mn-lt"/>
                <a:ea typeface="+mn-ea"/>
                <a:cs typeface="+mn-cs"/>
              </a:rPr>
              <a:t>相似特徵，測量一則評論中，句子之間的相似度。其根據每對句子之間的字母組合標記來計算它們之間的</a:t>
            </a:r>
            <a:r>
              <a:rPr lang="en-US" altLang="zh-TW" sz="1200" kern="1200" dirty="0">
                <a:solidFill>
                  <a:schemeClr val="tx1"/>
                </a:solidFill>
                <a:effectLst/>
                <a:latin typeface="+mn-lt"/>
                <a:ea typeface="+mn-ea"/>
                <a:cs typeface="+mn-cs"/>
              </a:rPr>
              <a:t>cosine</a:t>
            </a:r>
            <a:r>
              <a:rPr lang="zh-TW" altLang="zh-TW" sz="1200" kern="1200" dirty="0">
                <a:solidFill>
                  <a:schemeClr val="tx1"/>
                </a:solidFill>
                <a:effectLst/>
                <a:latin typeface="+mn-lt"/>
                <a:ea typeface="+mn-ea"/>
                <a:cs typeface="+mn-cs"/>
              </a:rPr>
              <a:t>相似度，結構方面的評論將最大值當作</a:t>
            </a:r>
            <a:r>
              <a:rPr lang="en-US" altLang="zh-TW" sz="1200" kern="1200" dirty="0">
                <a:solidFill>
                  <a:schemeClr val="tx1"/>
                </a:solidFill>
                <a:effectLst/>
                <a:latin typeface="+mn-lt"/>
                <a:ea typeface="+mn-ea"/>
                <a:cs typeface="+mn-cs"/>
              </a:rPr>
              <a:t>Similarity feature</a:t>
            </a:r>
            <a:r>
              <a:rPr lang="zh-TW" altLang="zh-TW" sz="1200" kern="1200" dirty="0">
                <a:solidFill>
                  <a:schemeClr val="tx1"/>
                </a:solidFill>
                <a:effectLst/>
                <a:latin typeface="+mn-lt"/>
                <a:ea typeface="+mn-ea"/>
                <a:cs typeface="+mn-cs"/>
              </a:rPr>
              <a:t>。</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Structural feature</a:t>
            </a:r>
            <a:r>
              <a:rPr lang="zh-TW" altLang="en-US" dirty="0"/>
              <a:t>：</a:t>
            </a:r>
            <a:r>
              <a:rPr lang="zh-TW" altLang="zh-TW" sz="1200" kern="1200" dirty="0">
                <a:solidFill>
                  <a:schemeClr val="tx1"/>
                </a:solidFill>
                <a:effectLst/>
                <a:latin typeface="+mn-lt"/>
                <a:ea typeface="+mn-ea"/>
                <a:cs typeface="+mn-cs"/>
              </a:rPr>
              <a:t>結構特徵，紀錄評論的結構面向，包括以字詞數而測得的平均句長、以字元數測得的平均字長。</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200" dirty="0">
                <a:solidFill>
                  <a:schemeClr val="tx1"/>
                </a:solidFill>
                <a:effectLst/>
                <a:latin typeface="+mn-lt"/>
                <a:ea typeface="+mn-ea"/>
                <a:cs typeface="+mn-cs"/>
              </a:rPr>
              <a:t>Syntactic features (5): </a:t>
            </a:r>
            <a:r>
              <a:rPr lang="zh-TW" altLang="zh-TW" sz="1200" kern="1200" dirty="0">
                <a:solidFill>
                  <a:schemeClr val="tx1"/>
                </a:solidFill>
                <a:effectLst/>
                <a:latin typeface="+mn-lt"/>
                <a:ea typeface="+mn-ea"/>
                <a:cs typeface="+mn-cs"/>
              </a:rPr>
              <a:t>句法特徵，根據</a:t>
            </a:r>
            <a:r>
              <a:rPr lang="en-US" altLang="zh-TW" sz="1200" kern="1200" dirty="0">
                <a:solidFill>
                  <a:schemeClr val="tx1"/>
                </a:solidFill>
                <a:effectLst/>
                <a:latin typeface="+mn-lt"/>
                <a:ea typeface="+mn-ea"/>
                <a:cs typeface="+mn-cs"/>
              </a:rPr>
              <a:t>parts-of-speech (</a:t>
            </a:r>
            <a:r>
              <a:rPr lang="zh-TW" altLang="zh-TW" sz="1200" kern="1200" dirty="0">
                <a:solidFill>
                  <a:schemeClr val="tx1"/>
                </a:solidFill>
                <a:effectLst/>
                <a:latin typeface="+mn-lt"/>
                <a:ea typeface="+mn-ea"/>
                <a:cs typeface="+mn-cs"/>
              </a:rPr>
              <a:t>詞性，</a:t>
            </a:r>
            <a:r>
              <a:rPr lang="en-US" altLang="zh-TW" sz="1200" kern="1200" dirty="0">
                <a:solidFill>
                  <a:schemeClr val="tx1"/>
                </a:solidFill>
                <a:effectLst/>
                <a:latin typeface="+mn-lt"/>
                <a:ea typeface="+mn-ea"/>
                <a:cs typeface="+mn-cs"/>
              </a:rPr>
              <a:t>POS)</a:t>
            </a:r>
            <a:r>
              <a:rPr lang="zh-TW" altLang="zh-TW" sz="1200" kern="1200" dirty="0">
                <a:solidFill>
                  <a:schemeClr val="tx1"/>
                </a:solidFill>
                <a:effectLst/>
                <a:latin typeface="+mn-lt"/>
                <a:ea typeface="+mn-ea"/>
                <a:cs typeface="+mn-cs"/>
              </a:rPr>
              <a:t>標記程序（</a:t>
            </a:r>
            <a:r>
              <a:rPr lang="en-US" altLang="zh-TW" sz="1200" kern="1200" dirty="0">
                <a:solidFill>
                  <a:schemeClr val="tx1"/>
                </a:solidFill>
                <a:effectLst/>
                <a:latin typeface="+mn-lt"/>
                <a:ea typeface="+mn-ea"/>
                <a:cs typeface="+mn-cs"/>
              </a:rPr>
              <a:t>tagging process</a:t>
            </a:r>
            <a:r>
              <a:rPr lang="zh-TW" altLang="zh-TW" sz="1200" kern="1200" dirty="0">
                <a:solidFill>
                  <a:schemeClr val="tx1"/>
                </a:solidFill>
                <a:effectLst/>
                <a:latin typeface="+mn-lt"/>
                <a:ea typeface="+mn-ea"/>
                <a:cs typeface="+mn-cs"/>
              </a:rPr>
              <a:t>）定義一則評論的語言屬性性質。其包括名詞、動詞、形容詞、副詞，和代名詞。</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200" dirty="0">
                <a:solidFill>
                  <a:schemeClr val="tx1"/>
                </a:solidFill>
                <a:effectLst/>
                <a:latin typeface="+mn-lt"/>
                <a:ea typeface="+mn-ea"/>
                <a:cs typeface="+mn-cs"/>
              </a:rPr>
              <a:t>Semantic features (4): </a:t>
            </a:r>
            <a:r>
              <a:rPr lang="zh-TW" altLang="zh-TW" sz="1200" kern="1200" dirty="0">
                <a:solidFill>
                  <a:schemeClr val="tx1"/>
                </a:solidFill>
                <a:effectLst/>
                <a:latin typeface="+mn-lt"/>
                <a:ea typeface="+mn-ea"/>
                <a:cs typeface="+mn-cs"/>
              </a:rPr>
              <a:t>語意特徵，紀錄一則評論情緒和主觀性。其包括正面、負面、主觀性、客觀性字眼的百分比。我們使用</a:t>
            </a:r>
            <a:r>
              <a:rPr lang="en-US" altLang="zh-TW" sz="1200" kern="1200" dirty="0" err="1">
                <a:solidFill>
                  <a:schemeClr val="tx1"/>
                </a:solidFill>
                <a:effectLst/>
                <a:latin typeface="+mn-lt"/>
                <a:ea typeface="+mn-ea"/>
                <a:cs typeface="+mn-cs"/>
              </a:rPr>
              <a:t>SentiWordNet</a:t>
            </a:r>
            <a:r>
              <a:rPr lang="en-US" altLang="zh-TW" sz="1200" kern="1200" dirty="0">
                <a:solidFill>
                  <a:schemeClr val="tx1"/>
                </a:solidFill>
                <a:effectLst/>
                <a:latin typeface="+mn-lt"/>
                <a:ea typeface="+mn-ea"/>
                <a:cs typeface="+mn-cs"/>
              </a:rPr>
              <a:t> library</a:t>
            </a:r>
            <a:r>
              <a:rPr lang="zh-TW" altLang="zh-TW" sz="1200" kern="1200" dirty="0">
                <a:solidFill>
                  <a:schemeClr val="tx1"/>
                </a:solidFill>
                <a:effectLst/>
                <a:latin typeface="+mn-lt"/>
                <a:ea typeface="+mn-ea"/>
                <a:cs typeface="+mn-cs"/>
              </a:rPr>
              <a:t>去萃取這類的特徵。</a:t>
            </a:r>
            <a:endParaRPr lang="en-US" altLang="zh-TW" dirty="0"/>
          </a:p>
          <a:p>
            <a:r>
              <a:rPr lang="zh-TW" altLang="en-US" dirty="0"/>
              <a:t>每個領域的每個</a:t>
            </a:r>
            <a:r>
              <a:rPr lang="en-US" altLang="zh-TW" dirty="0"/>
              <a:t>temperature</a:t>
            </a:r>
            <a:r>
              <a:rPr lang="zh-TW" altLang="en-US" dirty="0"/>
              <a:t>取樣</a:t>
            </a:r>
            <a:r>
              <a:rPr lang="en-US" altLang="zh-TW" dirty="0"/>
              <a:t>10000</a:t>
            </a:r>
            <a:r>
              <a:rPr lang="zh-TW" altLang="en-US" dirty="0"/>
              <a:t>則生成和真實的評論，共</a:t>
            </a:r>
            <a:r>
              <a:rPr lang="en-US" altLang="zh-TW" dirty="0"/>
              <a:t>20000</a:t>
            </a:r>
            <a:r>
              <a:rPr lang="zh-TW" altLang="en-US" dirty="0"/>
              <a:t>則，以</a:t>
            </a:r>
            <a:r>
              <a:rPr lang="en-US" altLang="zh-TW" dirty="0"/>
              <a:t>70%</a:t>
            </a:r>
            <a:r>
              <a:rPr lang="zh-TW" altLang="en-US" dirty="0"/>
              <a:t>和</a:t>
            </a:r>
            <a:r>
              <a:rPr lang="en-US" altLang="zh-TW" dirty="0"/>
              <a:t>30%</a:t>
            </a:r>
            <a:r>
              <a:rPr lang="zh-TW" altLang="en-US" dirty="0"/>
              <a:t>的比率分成訓練集和測試集。訓練一個</a:t>
            </a:r>
            <a:r>
              <a:rPr lang="en-US" altLang="zh-TW" dirty="0"/>
              <a:t>SVM</a:t>
            </a:r>
            <a:r>
              <a:rPr lang="zh-TW" altLang="en-US" dirty="0"/>
              <a:t>的分類器。</a:t>
            </a:r>
            <a:endParaRPr lang="en-US" altLang="zh-TW" dirty="0"/>
          </a:p>
          <a:p>
            <a:r>
              <a:rPr lang="zh-TW" altLang="zh-TW" sz="1200" kern="1200" dirty="0">
                <a:solidFill>
                  <a:schemeClr val="tx1"/>
                </a:solidFill>
                <a:effectLst/>
                <a:latin typeface="+mn-lt"/>
                <a:ea typeface="+mn-ea"/>
                <a:cs typeface="+mn-cs"/>
              </a:rPr>
              <a:t>在訓練所有的</a:t>
            </a:r>
            <a:r>
              <a:rPr lang="en-US" altLang="zh-TW" sz="1200" kern="1200" dirty="0">
                <a:solidFill>
                  <a:schemeClr val="tx1"/>
                </a:solidFill>
                <a:effectLst/>
                <a:latin typeface="+mn-lt"/>
                <a:ea typeface="+mn-ea"/>
                <a:cs typeface="+mn-cs"/>
              </a:rPr>
              <a:t>12</a:t>
            </a:r>
            <a:r>
              <a:rPr lang="zh-TW" altLang="zh-TW" sz="1200" kern="1200" dirty="0">
                <a:solidFill>
                  <a:schemeClr val="tx1"/>
                </a:solidFill>
                <a:effectLst/>
                <a:latin typeface="+mn-lt"/>
                <a:ea typeface="+mn-ea"/>
                <a:cs typeface="+mn-cs"/>
              </a:rPr>
              <a:t>種語言特徵後，我們根據測試資料測試在分類器的效能。結果是平均運行</a:t>
            </a:r>
            <a:r>
              <a:rPr lang="en-US" altLang="zh-TW" sz="1200" kern="1200" dirty="0">
                <a:solidFill>
                  <a:schemeClr val="tx1"/>
                </a:solidFill>
                <a:effectLst/>
                <a:latin typeface="+mn-lt"/>
                <a:ea typeface="+mn-ea"/>
                <a:cs typeface="+mn-cs"/>
              </a:rPr>
              <a:t>10</a:t>
            </a:r>
            <a:r>
              <a:rPr lang="zh-TW" altLang="zh-TW" sz="1200" kern="1200" dirty="0">
                <a:solidFill>
                  <a:schemeClr val="tx1"/>
                </a:solidFill>
                <a:effectLst/>
                <a:latin typeface="+mn-lt"/>
                <a:ea typeface="+mn-ea"/>
                <a:cs typeface="+mn-cs"/>
              </a:rPr>
              <a:t>次。</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原因：</a:t>
            </a:r>
            <a:r>
              <a:rPr lang="zh-TW" altLang="zh-TW" sz="1200" kern="1200" dirty="0">
                <a:solidFill>
                  <a:schemeClr val="tx1"/>
                </a:solidFill>
                <a:effectLst/>
                <a:latin typeface="+mn-lt"/>
                <a:ea typeface="+mn-ea"/>
                <a:cs typeface="+mn-cs"/>
              </a:rPr>
              <a:t>較低的</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會一直自我重複的事實聯繫起來，其會使像是句子之間的相似性之類的特徵，成為區分兩個類別的訊息特徵。</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u="sng" kern="1200" dirty="0">
                <a:solidFill>
                  <a:schemeClr val="tx1"/>
                </a:solidFill>
                <a:effectLst/>
                <a:latin typeface="+mn-lt"/>
                <a:ea typeface="+mn-ea"/>
                <a:cs typeface="+mn-cs"/>
              </a:rPr>
              <a:t>發現一：</a:t>
            </a:r>
            <a:r>
              <a:rPr lang="zh-TW" altLang="zh-TW" sz="1200" u="sng" kern="1200" dirty="0">
                <a:solidFill>
                  <a:schemeClr val="tx1"/>
                </a:solidFill>
                <a:effectLst/>
                <a:latin typeface="+mn-lt"/>
                <a:ea typeface="+mn-ea"/>
                <a:cs typeface="+mn-cs"/>
              </a:rPr>
              <a:t>語言為基礎的欺騙偵測器可能無法分辨合成或真實的評論。</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20</a:t>
            </a:fld>
            <a:endParaRPr lang="zh-TW" altLang="en-US"/>
          </a:p>
        </p:txBody>
      </p:sp>
    </p:spTree>
    <p:extLst>
      <p:ext uri="{BB962C8B-B14F-4D97-AF65-F5344CB8AC3E}">
        <p14:creationId xmlns:p14="http://schemas.microsoft.com/office/powerpoint/2010/main" val="314775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我們會設計</a:t>
            </a:r>
            <a:r>
              <a:rPr lang="en-US" altLang="zh-TW" sz="1200" kern="1200" dirty="0">
                <a:solidFill>
                  <a:schemeClr val="tx1"/>
                </a:solidFill>
                <a:effectLst/>
                <a:latin typeface="+mn-lt"/>
                <a:ea typeface="+mn-ea"/>
                <a:cs typeface="+mn-cs"/>
              </a:rPr>
              <a:t>100</a:t>
            </a:r>
            <a:r>
              <a:rPr lang="zh-TW" altLang="zh-TW" sz="1200" kern="1200" dirty="0">
                <a:solidFill>
                  <a:schemeClr val="tx1"/>
                </a:solidFill>
                <a:effectLst/>
                <a:latin typeface="+mn-lt"/>
                <a:ea typeface="+mn-ea"/>
                <a:cs typeface="+mn-cs"/>
              </a:rPr>
              <a:t>個調查，每個調查有</a:t>
            </a:r>
            <a:r>
              <a:rPr lang="en-US" altLang="zh-TW" sz="1200" kern="1200" dirty="0">
                <a:solidFill>
                  <a:schemeClr val="tx1"/>
                </a:solidFill>
                <a:effectLst/>
                <a:latin typeface="+mn-lt"/>
                <a:ea typeface="+mn-ea"/>
                <a:cs typeface="+mn-cs"/>
              </a:rPr>
              <a:t>10</a:t>
            </a:r>
            <a:r>
              <a:rPr lang="zh-TW" altLang="zh-TW" sz="1200" kern="1200" dirty="0">
                <a:solidFill>
                  <a:schemeClr val="tx1"/>
                </a:solidFill>
                <a:effectLst/>
                <a:latin typeface="+mn-lt"/>
                <a:ea typeface="+mn-ea"/>
                <a:cs typeface="+mn-cs"/>
              </a:rPr>
              <a:t>則評論，其中</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則為真實評論，</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則為合成的評論，每則評論都是在</a:t>
            </a:r>
            <a:r>
              <a:rPr lang="en-US" altLang="zh-TW" sz="1200" kern="1200" dirty="0">
                <a:solidFill>
                  <a:schemeClr val="tx1"/>
                </a:solidFill>
                <a:effectLst/>
                <a:latin typeface="+mn-lt"/>
                <a:ea typeface="+mn-ea"/>
                <a:cs typeface="+mn-cs"/>
              </a:rPr>
              <a:t>[0.2, 0.4, 0.6, 0.8, 1.0]</a:t>
            </a:r>
            <a:r>
              <a:rPr lang="zh-TW" altLang="zh-TW" sz="1200" kern="1200" dirty="0">
                <a:solidFill>
                  <a:schemeClr val="tx1"/>
                </a:solidFill>
                <a:effectLst/>
                <a:latin typeface="+mn-lt"/>
                <a:ea typeface="+mn-ea"/>
                <a:cs typeface="+mn-cs"/>
              </a:rPr>
              <a:t>溫度之一生成的。每個獨特的調查都會被會被指派給</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個工作人員（</a:t>
            </a:r>
            <a:r>
              <a:rPr lang="en-US" altLang="zh-TW" sz="1200" kern="1200" dirty="0">
                <a:solidFill>
                  <a:schemeClr val="tx1"/>
                </a:solidFill>
                <a:effectLst/>
                <a:latin typeface="+mn-lt"/>
                <a:ea typeface="+mn-ea"/>
                <a:cs typeface="+mn-cs"/>
              </a:rPr>
              <a:t>3 HITs, Human Intelligence Task, per task</a:t>
            </a:r>
            <a:r>
              <a:rPr lang="zh-TW" altLang="zh-TW" sz="1200" kern="1200" dirty="0">
                <a:solidFill>
                  <a:schemeClr val="tx1"/>
                </a:solidFill>
                <a:effectLst/>
                <a:latin typeface="+mn-lt"/>
                <a:ea typeface="+mn-ea"/>
                <a:cs typeface="+mn-cs"/>
              </a:rPr>
              <a:t>），給予我們總共</a:t>
            </a:r>
            <a:r>
              <a:rPr lang="en-US" altLang="zh-TW" sz="1200" kern="1200" dirty="0">
                <a:solidFill>
                  <a:schemeClr val="tx1"/>
                </a:solidFill>
                <a:effectLst/>
                <a:latin typeface="+mn-lt"/>
                <a:ea typeface="+mn-ea"/>
                <a:cs typeface="+mn-cs"/>
              </a:rPr>
              <a:t>300</a:t>
            </a:r>
            <a:r>
              <a:rPr lang="zh-TW" altLang="zh-TW" sz="1200" kern="1200" dirty="0">
                <a:solidFill>
                  <a:schemeClr val="tx1"/>
                </a:solidFill>
                <a:effectLst/>
                <a:latin typeface="+mn-lt"/>
                <a:ea typeface="+mn-ea"/>
                <a:cs typeface="+mn-cs"/>
              </a:rPr>
              <a:t>個調查。</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為了保證回應的品質</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我們在每個調查中插入一個不重要的問題，要求</a:t>
            </a:r>
            <a:r>
              <a:rPr lang="en-US" altLang="zh-TW" sz="1200" kern="1200" dirty="0" err="1">
                <a:solidFill>
                  <a:schemeClr val="tx1"/>
                </a:solidFill>
                <a:effectLst/>
                <a:latin typeface="+mn-lt"/>
                <a:ea typeface="+mn-ea"/>
                <a:cs typeface="+mn-cs"/>
              </a:rPr>
              <a:t>Turker</a:t>
            </a:r>
            <a:r>
              <a:rPr lang="zh-TW" altLang="zh-TW" sz="1200" kern="1200" dirty="0">
                <a:solidFill>
                  <a:schemeClr val="tx1"/>
                </a:solidFill>
                <a:effectLst/>
                <a:latin typeface="+mn-lt"/>
                <a:ea typeface="+mn-ea"/>
                <a:cs typeface="+mn-cs"/>
              </a:rPr>
              <a:t>檢查一個數學問題是對是錯。這會減輕在我們的評估中，盲目地回答調查的風險。此外，我們只接受</a:t>
            </a:r>
            <a:r>
              <a:rPr lang="en-US" altLang="zh-TW" sz="1200" kern="1200" dirty="0" err="1">
                <a:solidFill>
                  <a:schemeClr val="tx1"/>
                </a:solidFill>
                <a:effectLst/>
                <a:latin typeface="+mn-lt"/>
                <a:ea typeface="+mn-ea"/>
                <a:cs typeface="+mn-cs"/>
              </a:rPr>
              <a:t>Turker</a:t>
            </a:r>
            <a:r>
              <a:rPr lang="zh-TW" altLang="zh-TW" sz="1200" kern="1200" dirty="0">
                <a:solidFill>
                  <a:schemeClr val="tx1"/>
                </a:solidFill>
                <a:effectLst/>
                <a:latin typeface="+mn-lt"/>
                <a:ea typeface="+mn-ea"/>
                <a:cs typeface="+mn-cs"/>
              </a:rPr>
              <a:t>調查上至少待</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分鐘的調查。我們也會將我們的任務限制在位於美國內以確保英文識字率。</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建立了一個群眾外包的使用者研究去檢驗這些模型生成的評論是否可以說服使人類讀者。</a:t>
            </a:r>
            <a:r>
              <a:rPr lang="zh-TW" altLang="en-US" sz="1200" kern="1200" dirty="0">
                <a:solidFill>
                  <a:schemeClr val="tx1"/>
                </a:solidFill>
                <a:effectLst/>
                <a:latin typeface="+mn-lt"/>
                <a:ea typeface="+mn-ea"/>
                <a:cs typeface="+mn-cs"/>
              </a:rPr>
              <a:t>群眾外包的使用者要</a:t>
            </a:r>
            <a:r>
              <a:rPr lang="zh-TW" altLang="zh-TW" sz="1200" kern="1200" dirty="0">
                <a:solidFill>
                  <a:schemeClr val="tx1"/>
                </a:solidFill>
                <a:effectLst/>
                <a:latin typeface="+mn-lt"/>
                <a:ea typeface="+mn-ea"/>
                <a:cs typeface="+mn-cs"/>
              </a:rPr>
              <a:t>負責標記每則評論為真實或虛假的。並且如果該評論被辨識為假，則要給出理由。</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經由檢驗當</a:t>
            </a:r>
            <a:r>
              <a:rPr lang="en-US" altLang="zh-TW" sz="1200" kern="1200" dirty="0" err="1">
                <a:solidFill>
                  <a:schemeClr val="tx1"/>
                </a:solidFill>
                <a:effectLst/>
                <a:latin typeface="+mn-lt"/>
                <a:ea typeface="+mn-ea"/>
                <a:cs typeface="+mn-cs"/>
              </a:rPr>
              <a:t>Turker</a:t>
            </a:r>
            <a:r>
              <a:rPr lang="zh-TW" altLang="zh-TW" sz="1200" kern="1200" dirty="0">
                <a:solidFill>
                  <a:schemeClr val="tx1"/>
                </a:solidFill>
                <a:effectLst/>
                <a:latin typeface="+mn-lt"/>
                <a:ea typeface="+mn-ea"/>
                <a:cs typeface="+mn-cs"/>
              </a:rPr>
              <a:t>把評論標為合成的原因，我們發現許多在低</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，例如</a:t>
            </a:r>
            <a:r>
              <a:rPr lang="en-US" altLang="zh-TW" sz="1200" kern="1200" dirty="0">
                <a:solidFill>
                  <a:schemeClr val="tx1"/>
                </a:solidFill>
                <a:effectLst/>
                <a:latin typeface="+mn-lt"/>
                <a:ea typeface="+mn-ea"/>
                <a:cs typeface="+mn-cs"/>
              </a:rPr>
              <a:t>0.2</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0.4</a:t>
            </a:r>
            <a:r>
              <a:rPr lang="zh-TW" altLang="zh-TW" sz="1200" kern="1200" dirty="0">
                <a:solidFill>
                  <a:schemeClr val="tx1"/>
                </a:solidFill>
                <a:effectLst/>
                <a:latin typeface="+mn-lt"/>
                <a:ea typeface="+mn-ea"/>
                <a:cs typeface="+mn-cs"/>
              </a:rPr>
              <a:t>，的評論會被辨識為假的，因為重複而且他們聽起來很機械化，即使他們文法上是正確的。另一方面，這樣的評論會在</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較高時，增進效能。</a:t>
            </a:r>
          </a:p>
          <a:p>
            <a:r>
              <a:rPr lang="zh-TW" altLang="zh-TW" sz="1200" kern="1200" dirty="0">
                <a:solidFill>
                  <a:schemeClr val="tx1"/>
                </a:solidFill>
                <a:effectLst/>
                <a:latin typeface="+mn-lt"/>
                <a:ea typeface="+mn-ea"/>
                <a:cs typeface="+mn-cs"/>
              </a:rPr>
              <a:t>　　然而，我們可以觀察到一個在</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1.0</a:t>
            </a:r>
            <a:r>
              <a:rPr lang="zh-TW" altLang="zh-TW" sz="1200" kern="1200" dirty="0">
                <a:solidFill>
                  <a:schemeClr val="tx1"/>
                </a:solidFill>
                <a:effectLst/>
                <a:latin typeface="+mn-lt"/>
                <a:ea typeface="+mn-ea"/>
                <a:cs typeface="+mn-cs"/>
              </a:rPr>
              <a:t>時</a:t>
            </a:r>
            <a:r>
              <a:rPr lang="en-US" altLang="zh-TW" sz="1200" kern="1200" dirty="0">
                <a:solidFill>
                  <a:schemeClr val="tx1"/>
                </a:solidFill>
                <a:effectLst/>
                <a:latin typeface="+mn-lt"/>
                <a:ea typeface="+mn-ea"/>
                <a:cs typeface="+mn-cs"/>
              </a:rPr>
              <a:t>accuracy</a:t>
            </a:r>
            <a:r>
              <a:rPr lang="zh-TW" altLang="zh-TW" sz="1200" kern="1200" dirty="0">
                <a:solidFill>
                  <a:schemeClr val="tx1"/>
                </a:solidFill>
                <a:effectLst/>
                <a:latin typeface="+mn-lt"/>
                <a:ea typeface="+mn-ea"/>
                <a:cs typeface="+mn-cs"/>
              </a:rPr>
              <a:t>的下降，因為認為這些評論可能不一致，並且包含了荒謬（</a:t>
            </a:r>
            <a:r>
              <a:rPr lang="en-US" altLang="zh-TW" sz="1200" kern="1200" dirty="0">
                <a:solidFill>
                  <a:schemeClr val="tx1"/>
                </a:solidFill>
                <a:effectLst/>
                <a:latin typeface="+mn-lt"/>
                <a:ea typeface="+mn-ea"/>
                <a:cs typeface="+mn-cs"/>
              </a:rPr>
              <a:t>nonsensical</a:t>
            </a:r>
            <a:r>
              <a:rPr lang="zh-TW" altLang="zh-TW" sz="1200" kern="1200" dirty="0">
                <a:solidFill>
                  <a:schemeClr val="tx1"/>
                </a:solidFill>
                <a:effectLst/>
                <a:latin typeface="+mn-lt"/>
                <a:ea typeface="+mn-ea"/>
                <a:cs typeface="+mn-cs"/>
              </a:rPr>
              <a:t>）的論點。考慮到在該溫度下的評論相對於基於</a:t>
            </a:r>
            <a:r>
              <a:rPr lang="en-US" altLang="zh-TW" sz="1200" kern="1200" dirty="0">
                <a:solidFill>
                  <a:schemeClr val="tx1"/>
                </a:solidFill>
                <a:effectLst/>
                <a:latin typeface="+mn-lt"/>
                <a:ea typeface="+mn-ea"/>
                <a:cs typeface="+mn-cs"/>
              </a:rPr>
              <a:t>Machine Learning</a:t>
            </a:r>
            <a:r>
              <a:rPr lang="zh-TW" altLang="zh-TW" sz="1200" kern="1200" dirty="0">
                <a:solidFill>
                  <a:schemeClr val="tx1"/>
                </a:solidFill>
                <a:effectLst/>
                <a:latin typeface="+mn-lt"/>
                <a:ea typeface="+mn-ea"/>
                <a:cs typeface="+mn-cs"/>
              </a:rPr>
              <a:t>的分類器也表現良好，我們可以辨識出最好的效能發生在</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0.8</a:t>
            </a:r>
            <a:r>
              <a:rPr lang="zh-TW" altLang="zh-TW" sz="1200" kern="1200" dirty="0">
                <a:solidFill>
                  <a:schemeClr val="tx1"/>
                </a:solidFill>
                <a:effectLst/>
                <a:latin typeface="+mn-lt"/>
                <a:ea typeface="+mn-ea"/>
                <a:cs typeface="+mn-cs"/>
              </a:rPr>
              <a:t>時。相似的特徵可以在其他的領域被觀察到。</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虛線是正確標示的真實</a:t>
            </a:r>
            <a:r>
              <a:rPr lang="en-US" altLang="zh-TW" sz="1200" kern="1200" dirty="0">
                <a:solidFill>
                  <a:schemeClr val="tx1"/>
                </a:solidFill>
                <a:effectLst/>
                <a:latin typeface="+mn-lt"/>
                <a:ea typeface="+mn-ea"/>
                <a:cs typeface="+mn-cs"/>
              </a:rPr>
              <a:t>review</a:t>
            </a:r>
            <a:r>
              <a:rPr lang="zh-TW" altLang="en-US" sz="1200" kern="1200" dirty="0">
                <a:solidFill>
                  <a:schemeClr val="tx1"/>
                </a:solidFill>
                <a:effectLst/>
                <a:latin typeface="+mn-lt"/>
                <a:ea typeface="+mn-ea"/>
                <a:cs typeface="+mn-cs"/>
              </a:rPr>
              <a:t>，跟虛線一樣高表示跟人寫的一樣好。</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　　</a:t>
            </a:r>
            <a:r>
              <a:rPr lang="zh-TW" altLang="zh-TW" sz="1200" b="1" u="sng" kern="1200" dirty="0">
                <a:solidFill>
                  <a:schemeClr val="tx1"/>
                </a:solidFill>
                <a:effectLst/>
                <a:latin typeface="+mn-lt"/>
                <a:ea typeface="+mn-ea"/>
                <a:cs typeface="+mn-cs"/>
              </a:rPr>
              <a:t>發現二：</a:t>
            </a:r>
            <a:r>
              <a:rPr lang="zh-TW" altLang="zh-TW" sz="1200" u="sng" kern="1200" dirty="0">
                <a:solidFill>
                  <a:schemeClr val="tx1"/>
                </a:solidFill>
                <a:effectLst/>
                <a:latin typeface="+mn-lt"/>
                <a:ea typeface="+mn-ea"/>
                <a:cs typeface="+mn-cs"/>
              </a:rPr>
              <a:t>於</a:t>
            </a:r>
            <a:r>
              <a:rPr lang="en-US" altLang="zh-TW" sz="1200" u="sng" kern="1200" dirty="0">
                <a:solidFill>
                  <a:schemeClr val="tx1"/>
                </a:solidFill>
                <a:effectLst/>
                <a:latin typeface="+mn-lt"/>
                <a:ea typeface="+mn-ea"/>
                <a:cs typeface="+mn-cs"/>
              </a:rPr>
              <a:t>temperature</a:t>
            </a:r>
            <a:r>
              <a:rPr lang="zh-TW" altLang="zh-TW" sz="1200" u="sng" kern="1200" dirty="0">
                <a:solidFill>
                  <a:schemeClr val="tx1"/>
                </a:solidFill>
                <a:effectLst/>
                <a:latin typeface="+mn-lt"/>
                <a:ea typeface="+mn-ea"/>
                <a:cs typeface="+mn-cs"/>
              </a:rPr>
              <a:t>為</a:t>
            </a:r>
            <a:r>
              <a:rPr lang="en-US" altLang="zh-TW" sz="1200" u="sng" kern="1200" dirty="0">
                <a:solidFill>
                  <a:schemeClr val="tx1"/>
                </a:solidFill>
                <a:effectLst/>
                <a:latin typeface="+mn-lt"/>
                <a:ea typeface="+mn-ea"/>
                <a:cs typeface="+mn-cs"/>
              </a:rPr>
              <a:t>0.8</a:t>
            </a:r>
            <a:r>
              <a:rPr lang="zh-TW" altLang="zh-TW" sz="1200" u="sng" kern="1200" dirty="0">
                <a:solidFill>
                  <a:schemeClr val="tx1"/>
                </a:solidFill>
                <a:effectLst/>
                <a:latin typeface="+mn-lt"/>
                <a:ea typeface="+mn-ea"/>
                <a:cs typeface="+mn-cs"/>
              </a:rPr>
              <a:t>產生的評論可以欺騙人類的讀者且未被發現。</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　　</a:t>
            </a:r>
            <a:r>
              <a:rPr lang="zh-TW" altLang="zh-TW" sz="1200" b="1" u="sng" kern="1200" dirty="0">
                <a:solidFill>
                  <a:schemeClr val="tx1"/>
                </a:solidFill>
                <a:effectLst/>
                <a:latin typeface="+mn-lt"/>
                <a:ea typeface="+mn-ea"/>
                <a:cs typeface="+mn-cs"/>
              </a:rPr>
              <a:t>發現三：</a:t>
            </a:r>
            <a:r>
              <a:rPr lang="zh-TW" altLang="zh-TW" sz="1200" u="sng" kern="1200" dirty="0">
                <a:solidFill>
                  <a:schemeClr val="tx1"/>
                </a:solidFill>
                <a:effectLst/>
                <a:latin typeface="+mn-lt"/>
                <a:ea typeface="+mn-ea"/>
                <a:cs typeface="+mn-cs"/>
              </a:rPr>
              <a:t>比起小小的文法錯誤，人類讀者對於重複的錯誤比較敏感。</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21</a:t>
            </a:fld>
            <a:endParaRPr lang="zh-TW" altLang="en-US"/>
          </a:p>
        </p:txBody>
      </p:sp>
    </p:spTree>
    <p:extLst>
      <p:ext uri="{BB962C8B-B14F-4D97-AF65-F5344CB8AC3E}">
        <p14:creationId xmlns:p14="http://schemas.microsoft.com/office/powerpoint/2010/main" val="37823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設計</a:t>
            </a:r>
            <a:r>
              <a:rPr lang="en-US" altLang="zh-TW" sz="1200" kern="1200" dirty="0">
                <a:solidFill>
                  <a:schemeClr val="tx1"/>
                </a:solidFill>
                <a:effectLst/>
                <a:latin typeface="+mn-lt"/>
                <a:ea typeface="+mn-ea"/>
                <a:cs typeface="+mn-cs"/>
              </a:rPr>
              <a:t>20</a:t>
            </a:r>
            <a:r>
              <a:rPr lang="zh-TW" altLang="zh-TW" sz="1200" kern="1200" dirty="0">
                <a:solidFill>
                  <a:schemeClr val="tx1"/>
                </a:solidFill>
                <a:effectLst/>
                <a:latin typeface="+mn-lt"/>
                <a:ea typeface="+mn-ea"/>
                <a:cs typeface="+mn-cs"/>
              </a:rPr>
              <a:t>個調查，每個調查有</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對的評論，每個評論都是被群眾操作者或</a:t>
            </a:r>
            <a:r>
              <a:rPr lang="en-US" altLang="zh-TW" sz="1200" kern="1200" dirty="0">
                <a:solidFill>
                  <a:schemeClr val="tx1"/>
                </a:solidFill>
                <a:effectLst/>
                <a:latin typeface="+mn-lt"/>
                <a:ea typeface="+mn-ea"/>
                <a:cs typeface="+mn-cs"/>
              </a:rPr>
              <a:t>DIRO</a:t>
            </a:r>
            <a:r>
              <a:rPr lang="zh-TW" altLang="zh-TW" sz="1200" kern="1200" dirty="0">
                <a:solidFill>
                  <a:schemeClr val="tx1"/>
                </a:solidFill>
                <a:effectLst/>
                <a:latin typeface="+mn-lt"/>
                <a:ea typeface="+mn-ea"/>
                <a:cs typeface="+mn-cs"/>
              </a:rPr>
              <a:t>架構生成的。每個單一的調查會被指派給</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個</a:t>
            </a:r>
            <a:r>
              <a:rPr lang="en-US" altLang="zh-TW" sz="1200" kern="1200" dirty="0" err="1">
                <a:solidFill>
                  <a:schemeClr val="tx1"/>
                </a:solidFill>
                <a:effectLst/>
                <a:latin typeface="+mn-lt"/>
                <a:ea typeface="+mn-ea"/>
                <a:cs typeface="+mn-cs"/>
              </a:rPr>
              <a:t>Turker</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3 HITs per task</a:t>
            </a:r>
            <a:r>
              <a:rPr lang="zh-TW" altLang="zh-TW" sz="1200" kern="1200" dirty="0">
                <a:solidFill>
                  <a:schemeClr val="tx1"/>
                </a:solidFill>
                <a:effectLst/>
                <a:latin typeface="+mn-lt"/>
                <a:ea typeface="+mn-ea"/>
                <a:cs typeface="+mn-cs"/>
              </a:rPr>
              <a:t>），給予我們總共</a:t>
            </a:r>
            <a:r>
              <a:rPr lang="en-US" altLang="zh-TW" sz="1200" kern="1200" dirty="0">
                <a:solidFill>
                  <a:schemeClr val="tx1"/>
                </a:solidFill>
                <a:effectLst/>
                <a:latin typeface="+mn-lt"/>
                <a:ea typeface="+mn-ea"/>
                <a:cs typeface="+mn-cs"/>
              </a:rPr>
              <a:t>300</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20*5*3</a:t>
            </a:r>
            <a:r>
              <a:rPr lang="zh-TW" altLang="zh-TW" sz="1200" kern="1200" dirty="0">
                <a:solidFill>
                  <a:schemeClr val="tx1"/>
                </a:solidFill>
                <a:effectLst/>
                <a:latin typeface="+mn-lt"/>
                <a:ea typeface="+mn-ea"/>
                <a:cs typeface="+mn-cs"/>
              </a:rPr>
              <a:t>）對的評論。</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它們負責去選擇哪兩則評論對他們來說像假的，如果他們認為評論同樣可靠，可以哪一則都不選。</a:t>
            </a:r>
          </a:p>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如圖</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所顯示的，群眾和模型生成的評論都可能被人類評估人員偵測到是假的。例如，分別有</a:t>
            </a:r>
            <a:r>
              <a:rPr lang="en-US" altLang="zh-TW" sz="1200" kern="1200" dirty="0">
                <a:solidFill>
                  <a:schemeClr val="tx1"/>
                </a:solidFill>
                <a:effectLst/>
                <a:latin typeface="+mn-lt"/>
                <a:ea typeface="+mn-ea"/>
                <a:cs typeface="+mn-cs"/>
              </a:rPr>
              <a:t>32%</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31%</a:t>
            </a:r>
            <a:r>
              <a:rPr lang="zh-TW" altLang="zh-TW" sz="1200" kern="1200" dirty="0">
                <a:solidFill>
                  <a:schemeClr val="tx1"/>
                </a:solidFill>
                <a:effectLst/>
                <a:latin typeface="+mn-lt"/>
                <a:ea typeface="+mn-ea"/>
                <a:cs typeface="+mn-cs"/>
              </a:rPr>
              <a:t>的回答發現群眾撰寫的評論和</a:t>
            </a:r>
            <a:r>
              <a:rPr lang="en-US" altLang="zh-TW" sz="1200" kern="1200" dirty="0">
                <a:solidFill>
                  <a:schemeClr val="tx1"/>
                </a:solidFill>
                <a:effectLst/>
                <a:latin typeface="+mn-lt"/>
                <a:ea typeface="+mn-ea"/>
                <a:cs typeface="+mn-cs"/>
              </a:rPr>
              <a:t>DIOR</a:t>
            </a:r>
            <a:r>
              <a:rPr lang="zh-TW" altLang="zh-TW" sz="1200" kern="1200" dirty="0">
                <a:solidFill>
                  <a:schemeClr val="tx1"/>
                </a:solidFill>
                <a:effectLst/>
                <a:latin typeface="+mn-lt"/>
                <a:ea typeface="+mn-ea"/>
                <a:cs typeface="+mn-cs"/>
              </a:rPr>
              <a:t>產生的評論可疑，但是</a:t>
            </a:r>
            <a:r>
              <a:rPr lang="en-US" altLang="zh-TW" sz="1200" kern="1200" dirty="0">
                <a:solidFill>
                  <a:schemeClr val="tx1"/>
                </a:solidFill>
                <a:effectLst/>
                <a:latin typeface="+mn-lt"/>
                <a:ea typeface="+mn-ea"/>
                <a:cs typeface="+mn-cs"/>
              </a:rPr>
              <a:t>37%</a:t>
            </a:r>
            <a:r>
              <a:rPr lang="zh-TW" altLang="zh-TW" sz="1200" kern="1200" dirty="0">
                <a:solidFill>
                  <a:schemeClr val="tx1"/>
                </a:solidFill>
                <a:effectLst/>
                <a:latin typeface="+mn-lt"/>
                <a:ea typeface="+mn-ea"/>
                <a:cs typeface="+mn-cs"/>
              </a:rPr>
              <a:t>的答案發現兩種評論同樣可疑。</a:t>
            </a:r>
          </a:p>
          <a:p>
            <a:r>
              <a:rPr lang="zh-TW" altLang="en-US" dirty="0"/>
              <a:t>　　</a:t>
            </a:r>
            <a:r>
              <a:rPr lang="zh-TW" altLang="zh-TW" sz="1200" b="1" u="sng" kern="1200" dirty="0">
                <a:solidFill>
                  <a:schemeClr val="tx1"/>
                </a:solidFill>
                <a:effectLst/>
                <a:latin typeface="+mn-lt"/>
                <a:ea typeface="+mn-ea"/>
                <a:cs typeface="+mn-cs"/>
              </a:rPr>
              <a:t>發現四：</a:t>
            </a:r>
            <a:r>
              <a:rPr lang="zh-TW" altLang="zh-TW" sz="1200" u="sng" kern="1200" dirty="0">
                <a:solidFill>
                  <a:schemeClr val="tx1"/>
                </a:solidFill>
                <a:effectLst/>
                <a:latin typeface="+mn-lt"/>
                <a:ea typeface="+mn-ea"/>
                <a:cs typeface="+mn-cs"/>
              </a:rPr>
              <a:t>使用者發現</a:t>
            </a:r>
            <a:r>
              <a:rPr lang="en-US" altLang="zh-TW" sz="1200" u="sng" kern="1200" dirty="0">
                <a:solidFill>
                  <a:schemeClr val="tx1"/>
                </a:solidFill>
                <a:effectLst/>
                <a:latin typeface="+mn-lt"/>
                <a:ea typeface="+mn-ea"/>
                <a:cs typeface="+mn-cs"/>
              </a:rPr>
              <a:t>DIOR</a:t>
            </a:r>
            <a:r>
              <a:rPr lang="zh-TW" altLang="zh-TW" sz="1200" u="sng" kern="1200" dirty="0">
                <a:solidFill>
                  <a:schemeClr val="tx1"/>
                </a:solidFill>
                <a:effectLst/>
                <a:latin typeface="+mn-lt"/>
                <a:ea typeface="+mn-ea"/>
                <a:cs typeface="+mn-cs"/>
              </a:rPr>
              <a:t>生成的評論和操縱活動所撰寫的假評論一樣可靠。</a:t>
            </a:r>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22</a:t>
            </a:fld>
            <a:endParaRPr lang="zh-TW" altLang="en-US"/>
          </a:p>
        </p:txBody>
      </p:sp>
    </p:spTree>
    <p:extLst>
      <p:ext uri="{BB962C8B-B14F-4D97-AF65-F5344CB8AC3E}">
        <p14:creationId xmlns:p14="http://schemas.microsoft.com/office/powerpoint/2010/main" val="840726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1" algn="l"/>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經由</a:t>
            </a:r>
            <a:r>
              <a:rPr lang="en-US" altLang="zh-TW" sz="1200" kern="1200" dirty="0">
                <a:solidFill>
                  <a:schemeClr val="tx1"/>
                </a:solidFill>
                <a:effectLst/>
                <a:latin typeface="+mn-lt"/>
                <a:ea typeface="+mn-ea"/>
                <a:cs typeface="+mn-cs"/>
              </a:rPr>
              <a:t>Yelp</a:t>
            </a:r>
            <a:r>
              <a:rPr lang="zh-TW" altLang="zh-TW" sz="1200" kern="1200" dirty="0">
                <a:solidFill>
                  <a:schemeClr val="tx1"/>
                </a:solidFill>
                <a:effectLst/>
                <a:latin typeface="+mn-lt"/>
                <a:ea typeface="+mn-ea"/>
                <a:cs typeface="+mn-cs"/>
              </a:rPr>
              <a:t>網站的餐廳評論，以「字元」的維度，訓練語言模型。一旦訓練好了，模型將會逐個字元地產生評論。我們把這個模型稱為「</a:t>
            </a:r>
            <a:r>
              <a:rPr lang="en-US" altLang="zh-TW" sz="1200" kern="1200" dirty="0" err="1">
                <a:solidFill>
                  <a:schemeClr val="tx1"/>
                </a:solidFill>
                <a:effectLst/>
                <a:latin typeface="+mn-lt"/>
                <a:ea typeface="+mn-ea"/>
                <a:cs typeface="+mn-cs"/>
              </a:rPr>
              <a:t>CharLSTM</a:t>
            </a:r>
            <a:r>
              <a:rPr lang="zh-TW" altLang="zh-TW" sz="1200" kern="1200" dirty="0">
                <a:solidFill>
                  <a:schemeClr val="tx1"/>
                </a:solidFill>
                <a:effectLst/>
                <a:latin typeface="+mn-lt"/>
                <a:ea typeface="+mn-ea"/>
                <a:cs typeface="+mn-cs"/>
              </a:rPr>
              <a:t>」。</a:t>
            </a:r>
          </a:p>
          <a:p>
            <a:r>
              <a:rPr lang="en-US" altLang="zh-TW" sz="1200" kern="1200" dirty="0" err="1">
                <a:solidFill>
                  <a:schemeClr val="tx1"/>
                </a:solidFill>
                <a:effectLst/>
                <a:latin typeface="+mn-lt"/>
                <a:ea typeface="+mn-ea"/>
                <a:cs typeface="+mn-cs"/>
              </a:rPr>
              <a:t>CharLSTM</a:t>
            </a:r>
            <a:r>
              <a:rPr lang="zh-TW" altLang="zh-TW" sz="1200" kern="1200" dirty="0">
                <a:solidFill>
                  <a:schemeClr val="tx1"/>
                </a:solidFill>
                <a:effectLst/>
                <a:latin typeface="+mn-lt"/>
                <a:ea typeface="+mn-ea"/>
                <a:cs typeface="+mn-cs"/>
              </a:rPr>
              <a:t>產生與領域相關的評論，代表整個訓練過程需要被從頭複製以產生對於任何其他領域的評論（例如</a:t>
            </a:r>
            <a:r>
              <a:rPr lang="en-US" altLang="zh-TW" sz="1200" kern="1200" dirty="0">
                <a:solidFill>
                  <a:schemeClr val="tx1"/>
                </a:solidFill>
                <a:effectLst/>
                <a:latin typeface="+mn-lt"/>
                <a:ea typeface="+mn-ea"/>
                <a:cs typeface="+mn-cs"/>
              </a:rPr>
              <a:t>Amazon</a:t>
            </a:r>
            <a:r>
              <a:rPr lang="zh-TW" altLang="zh-TW" sz="1200" kern="1200" dirty="0">
                <a:solidFill>
                  <a:schemeClr val="tx1"/>
                </a:solidFill>
                <a:effectLst/>
                <a:latin typeface="+mn-lt"/>
                <a:ea typeface="+mn-ea"/>
                <a:cs typeface="+mn-cs"/>
              </a:rPr>
              <a:t>上的行動裝置配件或</a:t>
            </a:r>
            <a:r>
              <a:rPr lang="en-US" altLang="zh-TW" sz="1200" kern="1200" dirty="0">
                <a:solidFill>
                  <a:schemeClr val="tx1"/>
                </a:solidFill>
                <a:effectLst/>
                <a:latin typeface="+mn-lt"/>
                <a:ea typeface="+mn-ea"/>
                <a:cs typeface="+mn-cs"/>
              </a:rPr>
              <a:t>App Store</a:t>
            </a:r>
            <a:r>
              <a:rPr lang="zh-TW" altLang="zh-TW" sz="1200" kern="1200" dirty="0">
                <a:solidFill>
                  <a:schemeClr val="tx1"/>
                </a:solidFill>
                <a:effectLst/>
                <a:latin typeface="+mn-lt"/>
                <a:ea typeface="+mn-ea"/>
                <a:cs typeface="+mn-cs"/>
              </a:rPr>
              <a:t>上的</a:t>
            </a:r>
            <a:r>
              <a:rPr lang="en-US" altLang="zh-TW" sz="1200" kern="1200" dirty="0">
                <a:solidFill>
                  <a:schemeClr val="tx1"/>
                </a:solidFill>
                <a:effectLst/>
                <a:latin typeface="+mn-lt"/>
                <a:ea typeface="+mn-ea"/>
                <a:cs typeface="+mn-cs"/>
              </a:rPr>
              <a:t>App</a:t>
            </a:r>
            <a:r>
              <a:rPr lang="zh-TW" altLang="zh-TW" sz="1200" kern="1200" dirty="0">
                <a:solidFill>
                  <a:schemeClr val="tx1"/>
                </a:solidFill>
                <a:effectLst/>
                <a:latin typeface="+mn-lt"/>
                <a:ea typeface="+mn-ea"/>
                <a:cs typeface="+mn-cs"/>
              </a:rPr>
              <a:t>等）。</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進行一個使用者研究並且設計</a:t>
            </a:r>
            <a:r>
              <a:rPr lang="en-US" altLang="zh-TW" sz="1200" kern="1200" dirty="0">
                <a:solidFill>
                  <a:schemeClr val="tx1"/>
                </a:solidFill>
                <a:effectLst/>
                <a:latin typeface="+mn-lt"/>
                <a:ea typeface="+mn-ea"/>
                <a:cs typeface="+mn-cs"/>
              </a:rPr>
              <a:t>20</a:t>
            </a:r>
            <a:r>
              <a:rPr lang="zh-TW" altLang="zh-TW" sz="1200" kern="1200" dirty="0">
                <a:solidFill>
                  <a:schemeClr val="tx1"/>
                </a:solidFill>
                <a:effectLst/>
                <a:latin typeface="+mn-lt"/>
                <a:ea typeface="+mn-ea"/>
                <a:cs typeface="+mn-cs"/>
              </a:rPr>
              <a:t>個調查，每個調查有</a:t>
            </a:r>
            <a:r>
              <a:rPr lang="en-US" altLang="zh-TW" sz="1200" kern="1200" dirty="0">
                <a:solidFill>
                  <a:schemeClr val="tx1"/>
                </a:solidFill>
                <a:effectLst/>
                <a:latin typeface="+mn-lt"/>
                <a:ea typeface="+mn-ea"/>
                <a:cs typeface="+mn-cs"/>
              </a:rPr>
              <a:t>20</a:t>
            </a:r>
            <a:r>
              <a:rPr lang="zh-TW" altLang="zh-TW" sz="1200" kern="1200" dirty="0">
                <a:solidFill>
                  <a:schemeClr val="tx1"/>
                </a:solidFill>
                <a:effectLst/>
                <a:latin typeface="+mn-lt"/>
                <a:ea typeface="+mn-ea"/>
                <a:cs typeface="+mn-cs"/>
              </a:rPr>
              <a:t>則評論，其中</a:t>
            </a:r>
            <a:r>
              <a:rPr lang="en-US" altLang="zh-TW" sz="1200" kern="1200" dirty="0">
                <a:solidFill>
                  <a:schemeClr val="tx1"/>
                </a:solidFill>
                <a:effectLst/>
                <a:latin typeface="+mn-lt"/>
                <a:ea typeface="+mn-ea"/>
                <a:cs typeface="+mn-cs"/>
              </a:rPr>
              <a:t>12</a:t>
            </a:r>
            <a:r>
              <a:rPr lang="zh-TW" altLang="zh-TW" sz="1200" kern="1200" dirty="0">
                <a:solidFill>
                  <a:schemeClr val="tx1"/>
                </a:solidFill>
                <a:effectLst/>
                <a:latin typeface="+mn-lt"/>
                <a:ea typeface="+mn-ea"/>
                <a:cs typeface="+mn-cs"/>
              </a:rPr>
              <a:t>則是真實評論，</a:t>
            </a:r>
            <a:r>
              <a:rPr lang="en-US" altLang="zh-TW" sz="1200" kern="1200" dirty="0">
                <a:solidFill>
                  <a:schemeClr val="tx1"/>
                </a:solidFill>
                <a:effectLst/>
                <a:latin typeface="+mn-lt"/>
                <a:ea typeface="+mn-ea"/>
                <a:cs typeface="+mn-cs"/>
              </a:rPr>
              <a:t>4</a:t>
            </a:r>
            <a:r>
              <a:rPr lang="zh-TW" altLang="zh-TW" sz="1200" kern="1200" dirty="0">
                <a:solidFill>
                  <a:schemeClr val="tx1"/>
                </a:solidFill>
                <a:effectLst/>
                <a:latin typeface="+mn-lt"/>
                <a:ea typeface="+mn-ea"/>
                <a:cs typeface="+mn-cs"/>
              </a:rPr>
              <a:t>則是由</a:t>
            </a:r>
            <a:r>
              <a:rPr lang="en-US" altLang="zh-TW" sz="1200" kern="1200" dirty="0" err="1">
                <a:solidFill>
                  <a:schemeClr val="tx1"/>
                </a:solidFill>
                <a:effectLst/>
                <a:latin typeface="+mn-lt"/>
                <a:ea typeface="+mn-ea"/>
                <a:cs typeface="+mn-cs"/>
              </a:rPr>
              <a:t>CharLSTM</a:t>
            </a:r>
            <a:r>
              <a:rPr lang="zh-TW" altLang="zh-TW" sz="1200" kern="1200" dirty="0">
                <a:solidFill>
                  <a:schemeClr val="tx1"/>
                </a:solidFill>
                <a:effectLst/>
                <a:latin typeface="+mn-lt"/>
                <a:ea typeface="+mn-ea"/>
                <a:cs typeface="+mn-cs"/>
              </a:rPr>
              <a:t>生成的假評論，</a:t>
            </a:r>
            <a:r>
              <a:rPr lang="en-US" altLang="zh-TW" sz="1200" kern="1200" dirty="0">
                <a:solidFill>
                  <a:schemeClr val="tx1"/>
                </a:solidFill>
                <a:effectLst/>
                <a:latin typeface="+mn-lt"/>
                <a:ea typeface="+mn-ea"/>
                <a:cs typeface="+mn-cs"/>
              </a:rPr>
              <a:t>4</a:t>
            </a:r>
            <a:r>
              <a:rPr lang="zh-TW" altLang="zh-TW" sz="1200" kern="1200" dirty="0">
                <a:solidFill>
                  <a:schemeClr val="tx1"/>
                </a:solidFill>
                <a:effectLst/>
                <a:latin typeface="+mn-lt"/>
                <a:ea typeface="+mn-ea"/>
                <a:cs typeface="+mn-cs"/>
              </a:rPr>
              <a:t>則是由</a:t>
            </a:r>
            <a:r>
              <a:rPr lang="en-US" altLang="zh-TW" sz="1200" kern="1200" dirty="0">
                <a:solidFill>
                  <a:schemeClr val="tx1"/>
                </a:solidFill>
                <a:effectLst/>
                <a:latin typeface="+mn-lt"/>
                <a:ea typeface="+mn-ea"/>
                <a:cs typeface="+mn-cs"/>
              </a:rPr>
              <a:t>DIOR</a:t>
            </a:r>
            <a:r>
              <a:rPr lang="zh-TW" altLang="zh-TW" sz="1200" kern="1200" dirty="0">
                <a:solidFill>
                  <a:schemeClr val="tx1"/>
                </a:solidFill>
                <a:effectLst/>
                <a:latin typeface="+mn-lt"/>
                <a:ea typeface="+mn-ea"/>
                <a:cs typeface="+mn-cs"/>
              </a:rPr>
              <a:t>生成的假評論。每個評論會被指派給</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個</a:t>
            </a:r>
            <a:r>
              <a:rPr lang="en-US" altLang="zh-TW" sz="1200" kern="1200" dirty="0" err="1">
                <a:solidFill>
                  <a:schemeClr val="tx1"/>
                </a:solidFill>
                <a:effectLst/>
                <a:latin typeface="+mn-lt"/>
                <a:ea typeface="+mn-ea"/>
                <a:cs typeface="+mn-cs"/>
              </a:rPr>
              <a:t>Turkers</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3 HITs per task</a:t>
            </a:r>
            <a:r>
              <a:rPr lang="zh-TW" altLang="zh-TW" sz="1200" kern="1200" dirty="0">
                <a:solidFill>
                  <a:schemeClr val="tx1"/>
                </a:solidFill>
                <a:effectLst/>
                <a:latin typeface="+mn-lt"/>
                <a:ea typeface="+mn-ea"/>
                <a:cs typeface="+mn-cs"/>
              </a:rPr>
              <a:t>），給予我們總共</a:t>
            </a:r>
            <a:r>
              <a:rPr lang="en-US" altLang="zh-TW" sz="1200" kern="1200" dirty="0">
                <a:solidFill>
                  <a:schemeClr val="tx1"/>
                </a:solidFill>
                <a:effectLst/>
                <a:latin typeface="+mn-lt"/>
                <a:ea typeface="+mn-ea"/>
                <a:cs typeface="+mn-cs"/>
              </a:rPr>
              <a:t>60</a:t>
            </a:r>
            <a:r>
              <a:rPr lang="zh-TW" altLang="zh-TW" sz="1200" kern="1200" dirty="0">
                <a:solidFill>
                  <a:schemeClr val="tx1"/>
                </a:solidFill>
                <a:effectLst/>
                <a:latin typeface="+mn-lt"/>
                <a:ea typeface="+mn-ea"/>
                <a:cs typeface="+mn-cs"/>
              </a:rPr>
              <a:t>個調查和</a:t>
            </a:r>
            <a:r>
              <a:rPr lang="en-US" altLang="zh-TW" sz="1200" kern="1200" dirty="0">
                <a:solidFill>
                  <a:schemeClr val="tx1"/>
                </a:solidFill>
                <a:effectLst/>
                <a:latin typeface="+mn-lt"/>
                <a:ea typeface="+mn-ea"/>
                <a:cs typeface="+mn-cs"/>
              </a:rPr>
              <a:t>1200</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20*20*3</a:t>
            </a:r>
            <a:r>
              <a:rPr lang="zh-TW" altLang="zh-TW" sz="1200" kern="1200" dirty="0">
                <a:solidFill>
                  <a:schemeClr val="tx1"/>
                </a:solidFill>
                <a:effectLst/>
                <a:latin typeface="+mn-lt"/>
                <a:ea typeface="+mn-ea"/>
                <a:cs typeface="+mn-cs"/>
              </a:rPr>
              <a:t>）則評論。每個參與者負責標籤四則評論標記為假。</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CharLSTM</a:t>
            </a:r>
            <a:r>
              <a:rPr lang="zh-TW" altLang="zh-TW" sz="1200" kern="1200" dirty="0">
                <a:solidFill>
                  <a:schemeClr val="tx1"/>
                </a:solidFill>
                <a:effectLst/>
                <a:latin typeface="+mn-lt"/>
                <a:ea typeface="+mn-ea"/>
                <a:cs typeface="+mn-cs"/>
              </a:rPr>
              <a:t>是一個兩層基於字元為基礎的</a:t>
            </a:r>
            <a:r>
              <a:rPr lang="en-US" altLang="zh-TW" sz="1200" kern="1200" dirty="0">
                <a:solidFill>
                  <a:schemeClr val="tx1"/>
                </a:solidFill>
                <a:effectLst/>
                <a:latin typeface="+mn-lt"/>
                <a:ea typeface="+mn-ea"/>
                <a:cs typeface="+mn-cs"/>
              </a:rPr>
              <a:t>LSTM</a:t>
            </a:r>
            <a:r>
              <a:rPr lang="zh-TW" altLang="zh-TW" sz="1200" kern="1200" dirty="0">
                <a:solidFill>
                  <a:schemeClr val="tx1"/>
                </a:solidFill>
                <a:effectLst/>
                <a:latin typeface="+mn-lt"/>
                <a:ea typeface="+mn-ea"/>
                <a:cs typeface="+mn-cs"/>
              </a:rPr>
              <a:t>，經過</a:t>
            </a:r>
            <a:r>
              <a:rPr lang="en-US" altLang="zh-TW" sz="1200" kern="1200" dirty="0">
                <a:solidFill>
                  <a:schemeClr val="tx1"/>
                </a:solidFill>
                <a:effectLst/>
                <a:latin typeface="+mn-lt"/>
                <a:ea typeface="+mn-ea"/>
                <a:cs typeface="+mn-cs"/>
              </a:rPr>
              <a:t>Yelp</a:t>
            </a:r>
            <a:r>
              <a:rPr lang="zh-TW" altLang="zh-TW" sz="1200" kern="1200" dirty="0">
                <a:solidFill>
                  <a:schemeClr val="tx1"/>
                </a:solidFill>
                <a:effectLst/>
                <a:latin typeface="+mn-lt"/>
                <a:ea typeface="+mn-ea"/>
                <a:cs typeface="+mn-cs"/>
              </a:rPr>
              <a:t>挑戰資料集上訓練並且生成餐廳的評論。</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從</a:t>
            </a:r>
            <a:r>
              <a:rPr lang="en-US" altLang="zh-TW" sz="1200" kern="1200" dirty="0">
                <a:solidFill>
                  <a:schemeClr val="tx1"/>
                </a:solidFill>
                <a:effectLst/>
                <a:latin typeface="+mn-lt"/>
                <a:ea typeface="+mn-ea"/>
                <a:cs typeface="+mn-cs"/>
              </a:rPr>
              <a:t>DIOR</a:t>
            </a:r>
            <a:r>
              <a:rPr lang="zh-TW" altLang="zh-TW" sz="1200" kern="1200" dirty="0">
                <a:solidFill>
                  <a:schemeClr val="tx1"/>
                </a:solidFill>
                <a:effectLst/>
                <a:latin typeface="+mn-lt"/>
                <a:ea typeface="+mn-ea"/>
                <a:cs typeface="+mn-cs"/>
              </a:rPr>
              <a:t>和</a:t>
            </a:r>
            <a:r>
              <a:rPr lang="en-US" altLang="zh-TW" sz="1200" kern="1200" dirty="0" err="1">
                <a:solidFill>
                  <a:schemeClr val="tx1"/>
                </a:solidFill>
                <a:effectLst/>
                <a:latin typeface="+mn-lt"/>
                <a:ea typeface="+mn-ea"/>
                <a:cs typeface="+mn-cs"/>
              </a:rPr>
              <a:t>CharLSTM</a:t>
            </a:r>
            <a:r>
              <a:rPr lang="zh-TW" altLang="zh-TW" sz="1200" kern="1200" dirty="0">
                <a:solidFill>
                  <a:schemeClr val="tx1"/>
                </a:solidFill>
                <a:effectLst/>
                <a:latin typeface="+mn-lt"/>
                <a:ea typeface="+mn-ea"/>
                <a:cs typeface="+mn-cs"/>
              </a:rPr>
              <a:t>所生成的評論偵測率（</a:t>
            </a:r>
            <a:r>
              <a:rPr lang="en-US" altLang="zh-TW" sz="1200" kern="1200" dirty="0">
                <a:solidFill>
                  <a:schemeClr val="tx1"/>
                </a:solidFill>
                <a:effectLst/>
                <a:latin typeface="+mn-lt"/>
                <a:ea typeface="+mn-ea"/>
                <a:cs typeface="+mn-cs"/>
              </a:rPr>
              <a:t>recall</a:t>
            </a:r>
            <a:r>
              <a:rPr lang="zh-TW" altLang="zh-TW" sz="1200" kern="1200" dirty="0">
                <a:solidFill>
                  <a:schemeClr val="tx1"/>
                </a:solidFill>
                <a:effectLst/>
                <a:latin typeface="+mn-lt"/>
                <a:ea typeface="+mn-ea"/>
                <a:cs typeface="+mn-cs"/>
              </a:rPr>
              <a:t>）平均分別是</a:t>
            </a:r>
            <a:r>
              <a:rPr lang="en-US" altLang="zh-TW" sz="1200" kern="1200" dirty="0">
                <a:solidFill>
                  <a:schemeClr val="tx1"/>
                </a:solidFill>
                <a:effectLst/>
                <a:latin typeface="+mn-lt"/>
                <a:ea typeface="+mn-ea"/>
                <a:cs typeface="+mn-cs"/>
              </a:rPr>
              <a:t>28%</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45%</a:t>
            </a:r>
            <a:r>
              <a:rPr lang="zh-TW" altLang="zh-TW" sz="1200" kern="1200" dirty="0">
                <a:solidFill>
                  <a:schemeClr val="tx1"/>
                </a:solidFill>
                <a:effectLst/>
                <a:latin typeface="+mn-lt"/>
                <a:ea typeface="+mn-ea"/>
                <a:cs typeface="+mn-cs"/>
              </a:rPr>
              <a:t>。圖</a:t>
            </a:r>
            <a:r>
              <a:rPr lang="en-US" altLang="zh-TW" sz="1200" kern="1200" dirty="0">
                <a:solidFill>
                  <a:schemeClr val="tx1"/>
                </a:solidFill>
                <a:effectLst/>
                <a:latin typeface="+mn-lt"/>
                <a:ea typeface="+mn-ea"/>
                <a:cs typeface="+mn-cs"/>
              </a:rPr>
              <a:t>4</a:t>
            </a:r>
            <a:r>
              <a:rPr lang="zh-TW" altLang="zh-TW" sz="1200" kern="1200" dirty="0">
                <a:solidFill>
                  <a:schemeClr val="tx1"/>
                </a:solidFill>
                <a:effectLst/>
                <a:latin typeface="+mn-lt"/>
                <a:ea typeface="+mn-ea"/>
                <a:cs typeface="+mn-cs"/>
              </a:rPr>
              <a:t>顯示了</a:t>
            </a:r>
            <a:r>
              <a:rPr lang="en-US" altLang="zh-TW" sz="1200" kern="1200" dirty="0">
                <a:solidFill>
                  <a:schemeClr val="tx1"/>
                </a:solidFill>
                <a:effectLst/>
                <a:latin typeface="+mn-lt"/>
                <a:ea typeface="+mn-ea"/>
                <a:cs typeface="+mn-cs"/>
              </a:rPr>
              <a:t>DIOR</a:t>
            </a:r>
            <a:r>
              <a:rPr lang="zh-TW" altLang="zh-TW" sz="1200" kern="1200" dirty="0">
                <a:solidFill>
                  <a:schemeClr val="tx1"/>
                </a:solidFill>
                <a:effectLst/>
                <a:latin typeface="+mn-lt"/>
                <a:ea typeface="+mn-ea"/>
                <a:cs typeface="+mn-cs"/>
              </a:rPr>
              <a:t>產生的評論不被發現的機率更高（</a:t>
            </a:r>
            <a:r>
              <a:rPr lang="en-US" altLang="zh-TW" sz="1200" kern="1200" dirty="0">
                <a:solidFill>
                  <a:schemeClr val="tx1"/>
                </a:solidFill>
                <a:effectLst/>
                <a:latin typeface="+mn-lt"/>
                <a:ea typeface="+mn-ea"/>
                <a:cs typeface="+mn-cs"/>
              </a:rPr>
              <a:t>72% vs 55%</a:t>
            </a:r>
            <a:r>
              <a:rPr lang="zh-TW"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u="sng" kern="1200" dirty="0">
                <a:solidFill>
                  <a:schemeClr val="tx1"/>
                </a:solidFill>
                <a:effectLst/>
                <a:latin typeface="+mn-lt"/>
                <a:ea typeface="+mn-ea"/>
                <a:cs typeface="+mn-cs"/>
              </a:rPr>
              <a:t>發現五：</a:t>
            </a:r>
            <a:r>
              <a:rPr lang="en-US" altLang="zh-TW" sz="1200" u="sng" kern="1200" dirty="0">
                <a:solidFill>
                  <a:schemeClr val="tx1"/>
                </a:solidFill>
                <a:effectLst/>
                <a:latin typeface="+mn-lt"/>
                <a:ea typeface="+mn-ea"/>
                <a:cs typeface="+mn-cs"/>
              </a:rPr>
              <a:t>DIOR</a:t>
            </a:r>
            <a:r>
              <a:rPr lang="zh-TW" altLang="zh-TW" sz="1200" u="sng" kern="1200" dirty="0">
                <a:solidFill>
                  <a:schemeClr val="tx1"/>
                </a:solidFill>
                <a:effectLst/>
                <a:latin typeface="+mn-lt"/>
                <a:ea typeface="+mn-ea"/>
                <a:cs typeface="+mn-cs"/>
              </a:rPr>
              <a:t>擊敗了生成有效的評論中最新的模型。</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23</a:t>
            </a:fld>
            <a:endParaRPr lang="zh-TW" altLang="en-US"/>
          </a:p>
        </p:txBody>
      </p:sp>
    </p:spTree>
    <p:extLst>
      <p:ext uri="{BB962C8B-B14F-4D97-AF65-F5344CB8AC3E}">
        <p14:creationId xmlns:p14="http://schemas.microsoft.com/office/powerpoint/2010/main" val="357413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首先，相較於</a:t>
            </a:r>
            <a:r>
              <a:rPr lang="en-US" altLang="zh-TW" sz="1200" kern="1200" dirty="0">
                <a:solidFill>
                  <a:schemeClr val="tx1"/>
                </a:solidFill>
                <a:effectLst/>
                <a:latin typeface="+mn-lt"/>
                <a:ea typeface="+mn-ea"/>
                <a:cs typeface="+mn-cs"/>
              </a:rPr>
              <a:t>Individual Models</a:t>
            </a:r>
            <a:r>
              <a:rPr lang="zh-TW" altLang="zh-TW" sz="1200" kern="1200" dirty="0">
                <a:solidFill>
                  <a:schemeClr val="tx1"/>
                </a:solidFill>
                <a:effectLst/>
                <a:latin typeface="+mn-lt"/>
                <a:ea typeface="+mn-ea"/>
                <a:cs typeface="+mn-cs"/>
              </a:rPr>
              <a:t>，他是怎麼增進合成評論的品質。第二，需要多少資料去提煉通用模型（</a:t>
            </a:r>
            <a:r>
              <a:rPr lang="en-US" altLang="zh-TW" sz="1200" kern="1200" dirty="0">
                <a:solidFill>
                  <a:schemeClr val="tx1"/>
                </a:solidFill>
                <a:effectLst/>
                <a:latin typeface="+mn-lt"/>
                <a:ea typeface="+mn-ea"/>
                <a:cs typeface="+mn-cs"/>
              </a:rPr>
              <a:t>Universal model</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　　因此，我們評估了由遷移模型，以及從頭開始訓練的語言模型（即我們稱為目標領域的單個模型）生成的評論品質。為了做到這點，我們基於一向以調查為基礎的使用者研究建立了成對的比較，以了解自然評論對人類讀者的感覺。</a:t>
            </a:r>
          </a:p>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任務是選擇哪兩個評論感覺起來更自然，或者是他們發現兩則評論一樣自然。為了確保使用者只基於評論的語言文字評估評論，我們為每個比較，將評論用相似的主題配對。</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如同圖</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所示，對於</a:t>
            </a:r>
            <a:r>
              <a:rPr lang="en-US" altLang="zh-TW" sz="1200" kern="1200" dirty="0">
                <a:solidFill>
                  <a:schemeClr val="tx1"/>
                </a:solidFill>
                <a:effectLst/>
                <a:latin typeface="+mn-lt"/>
                <a:ea typeface="+mn-ea"/>
                <a:cs typeface="+mn-cs"/>
              </a:rPr>
              <a:t>App Store</a:t>
            </a:r>
            <a:r>
              <a:rPr lang="zh-TW" altLang="zh-TW" sz="1200" kern="1200" dirty="0">
                <a:solidFill>
                  <a:schemeClr val="tx1"/>
                </a:solidFill>
                <a:effectLst/>
                <a:latin typeface="+mn-lt"/>
                <a:ea typeface="+mn-ea"/>
                <a:cs typeface="+mn-cs"/>
              </a:rPr>
              <a:t>而言，人類讀者由遷移過的模型所生成的評論，發現</a:t>
            </a:r>
            <a:r>
              <a:rPr lang="en-US" altLang="zh-TW" sz="1200" kern="1200" dirty="0">
                <a:solidFill>
                  <a:schemeClr val="tx1"/>
                </a:solidFill>
                <a:effectLst/>
                <a:latin typeface="+mn-lt"/>
                <a:ea typeface="+mn-ea"/>
                <a:cs typeface="+mn-cs"/>
              </a:rPr>
              <a:t>57%</a:t>
            </a:r>
            <a:r>
              <a:rPr lang="zh-TW" altLang="zh-TW" sz="1200" kern="1200" dirty="0">
                <a:solidFill>
                  <a:schemeClr val="tx1"/>
                </a:solidFill>
                <a:effectLst/>
                <a:latin typeface="+mn-lt"/>
                <a:ea typeface="+mn-ea"/>
                <a:cs typeface="+mn-cs"/>
              </a:rPr>
              <a:t>的評論聽起來自然，相反的</a:t>
            </a:r>
            <a:r>
              <a:rPr lang="en-US" altLang="zh-TW" sz="1200" kern="1200" dirty="0">
                <a:solidFill>
                  <a:schemeClr val="tx1"/>
                </a:solidFill>
                <a:effectLst/>
                <a:latin typeface="+mn-lt"/>
                <a:ea typeface="+mn-ea"/>
                <a:cs typeface="+mn-cs"/>
              </a:rPr>
              <a:t>individual</a:t>
            </a:r>
            <a:r>
              <a:rPr lang="zh-TW" altLang="zh-TW" sz="1200" kern="1200" dirty="0">
                <a:solidFill>
                  <a:schemeClr val="tx1"/>
                </a:solidFill>
                <a:effectLst/>
                <a:latin typeface="+mn-lt"/>
                <a:ea typeface="+mn-ea"/>
                <a:cs typeface="+mn-cs"/>
              </a:rPr>
              <a:t>模型所生成的評論中只有</a:t>
            </a:r>
            <a:r>
              <a:rPr lang="en-US" altLang="zh-TW" sz="1200" kern="1200" dirty="0">
                <a:solidFill>
                  <a:schemeClr val="tx1"/>
                </a:solidFill>
                <a:effectLst/>
                <a:latin typeface="+mn-lt"/>
                <a:ea typeface="+mn-ea"/>
                <a:cs typeface="+mn-cs"/>
              </a:rPr>
              <a:t>21%</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21%</a:t>
            </a:r>
            <a:r>
              <a:rPr lang="zh-TW" altLang="zh-TW" sz="1200" kern="1200" dirty="0">
                <a:solidFill>
                  <a:schemeClr val="tx1"/>
                </a:solidFill>
                <a:effectLst/>
                <a:latin typeface="+mn-lt"/>
                <a:ea typeface="+mn-ea"/>
                <a:cs typeface="+mn-cs"/>
              </a:rPr>
              <a:t>的回應發現兩種評論聽起來同樣自然。我們發現</a:t>
            </a:r>
            <a:r>
              <a:rPr lang="en-US" altLang="zh-TW" sz="1200" kern="1200" dirty="0">
                <a:solidFill>
                  <a:schemeClr val="tx1"/>
                </a:solidFill>
                <a:effectLst/>
                <a:latin typeface="+mn-lt"/>
                <a:ea typeface="+mn-ea"/>
                <a:cs typeface="+mn-cs"/>
              </a:rPr>
              <a:t>Amazon</a:t>
            </a:r>
            <a:r>
              <a:rPr lang="zh-TW" altLang="zh-TW" sz="1200" kern="1200" dirty="0">
                <a:solidFill>
                  <a:schemeClr val="tx1"/>
                </a:solidFill>
                <a:effectLst/>
                <a:latin typeface="+mn-lt"/>
                <a:ea typeface="+mn-ea"/>
                <a:cs typeface="+mn-cs"/>
              </a:rPr>
              <a:t>類似的結果。</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u="sng" kern="1200" dirty="0">
                <a:solidFill>
                  <a:schemeClr val="tx1"/>
                </a:solidFill>
                <a:effectLst/>
                <a:latin typeface="+mn-lt"/>
                <a:ea typeface="+mn-ea"/>
                <a:cs typeface="+mn-cs"/>
              </a:rPr>
              <a:t>發現六：</a:t>
            </a:r>
            <a:r>
              <a:rPr lang="zh-TW" altLang="zh-TW" sz="1200" u="sng" kern="1200" dirty="0">
                <a:solidFill>
                  <a:schemeClr val="tx1"/>
                </a:solidFill>
                <a:effectLst/>
                <a:latin typeface="+mn-lt"/>
                <a:ea typeface="+mn-ea"/>
                <a:cs typeface="+mn-cs"/>
              </a:rPr>
              <a:t>使用遷移學習不只幫助領域轉移，也明顯地增進了效能。</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24</a:t>
            </a:fld>
            <a:endParaRPr lang="zh-TW" altLang="en-US"/>
          </a:p>
        </p:txBody>
      </p:sp>
    </p:spTree>
    <p:extLst>
      <p:ext uri="{BB962C8B-B14F-4D97-AF65-F5344CB8AC3E}">
        <p14:creationId xmlns:p14="http://schemas.microsoft.com/office/powerpoint/2010/main" val="83585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群眾為基礎的操作可以在這些系統中散播假評論。會雇用一群人製造正面的評論，顯示安排大量人力去侵蝕評論值得信任的潛在危機。</a:t>
            </a:r>
            <a:endParaRPr lang="en-US" altLang="zh-TW"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zh-TW" sz="1200" kern="1200" dirty="0">
                <a:solidFill>
                  <a:schemeClr val="tx1"/>
                </a:solidFill>
                <a:effectLst/>
                <a:latin typeface="+mn-lt"/>
                <a:ea typeface="+mn-ea"/>
                <a:cs typeface="+mn-cs"/>
              </a:rPr>
              <a:t>這些評論通常只會被雇傭撰寫，</a:t>
            </a:r>
            <a:r>
              <a:rPr lang="zh-TW" altLang="en-US" sz="1200" kern="1200" dirty="0">
                <a:solidFill>
                  <a:schemeClr val="tx1"/>
                </a:solidFill>
                <a:effectLst/>
                <a:latin typeface="+mn-lt"/>
                <a:ea typeface="+mn-ea"/>
                <a:cs typeface="+mn-cs"/>
              </a:rPr>
              <a:t>並且</a:t>
            </a:r>
            <a:r>
              <a:rPr lang="zh-TW" altLang="zh-TW" sz="1200" kern="1200" dirty="0">
                <a:solidFill>
                  <a:schemeClr val="tx1"/>
                </a:solidFill>
                <a:effectLst/>
                <a:latin typeface="+mn-lt"/>
                <a:ea typeface="+mn-ea"/>
                <a:cs typeface="+mn-cs"/>
              </a:rPr>
              <a:t>會要求他們撰寫逼真的評論</a:t>
            </a:r>
            <a:endParaRPr lang="en-US" altLang="zh-TW"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zh-TW" sz="1200" kern="1200" dirty="0">
                <a:solidFill>
                  <a:schemeClr val="tx1"/>
                </a:solidFill>
                <a:effectLst/>
                <a:latin typeface="+mn-lt"/>
                <a:ea typeface="+mn-ea"/>
                <a:cs typeface="+mn-cs"/>
              </a:rPr>
              <a:t>會在</a:t>
            </a:r>
            <a:r>
              <a:rPr lang="en-US" altLang="zh-TW" sz="1200" kern="1200" dirty="0">
                <a:solidFill>
                  <a:schemeClr val="tx1"/>
                </a:solidFill>
                <a:effectLst/>
                <a:latin typeface="+mn-lt"/>
                <a:ea typeface="+mn-ea"/>
                <a:cs typeface="+mn-cs"/>
              </a:rPr>
              <a:t>[18][47]</a:t>
            </a:r>
            <a:r>
              <a:rPr lang="zh-TW" altLang="zh-TW" sz="1200" kern="1200" dirty="0">
                <a:solidFill>
                  <a:schemeClr val="tx1"/>
                </a:solidFill>
                <a:effectLst/>
                <a:latin typeface="+mn-lt"/>
                <a:ea typeface="+mn-ea"/>
                <a:cs typeface="+mn-cs"/>
              </a:rPr>
              <a:t>大型卻又稀疏的共同評論圖表（</a:t>
            </a:r>
            <a:r>
              <a:rPr lang="en-US" altLang="zh-TW" sz="1200" kern="1200" dirty="0">
                <a:solidFill>
                  <a:schemeClr val="tx1"/>
                </a:solidFill>
                <a:effectLst/>
                <a:latin typeface="+mn-lt"/>
                <a:ea typeface="+mn-ea"/>
                <a:cs typeface="+mn-cs"/>
              </a:rPr>
              <a:t>co-review graph</a:t>
            </a:r>
            <a:r>
              <a:rPr lang="zh-TW" altLang="zh-TW" sz="1200" kern="1200" dirty="0">
                <a:solidFill>
                  <a:schemeClr val="tx1"/>
                </a:solidFill>
                <a:effectLst/>
                <a:latin typeface="+mn-lt"/>
                <a:ea typeface="+mn-ea"/>
                <a:cs typeface="+mn-cs"/>
              </a:rPr>
              <a:t>）上形成密集的社群（</a:t>
            </a:r>
            <a:r>
              <a:rPr lang="en-US" altLang="zh-TW" sz="1200" kern="1200" dirty="0">
                <a:solidFill>
                  <a:schemeClr val="tx1"/>
                </a:solidFill>
                <a:effectLst/>
                <a:latin typeface="+mn-lt"/>
                <a:ea typeface="+mn-ea"/>
                <a:cs typeface="+mn-cs"/>
              </a:rPr>
              <a:t>community</a:t>
            </a:r>
            <a:r>
              <a:rPr lang="zh-TW" altLang="zh-TW" sz="1200" kern="1200" dirty="0">
                <a:solidFill>
                  <a:schemeClr val="tx1"/>
                </a:solidFill>
                <a:effectLst/>
                <a:latin typeface="+mn-lt"/>
                <a:ea typeface="+mn-ea"/>
                <a:cs typeface="+mn-cs"/>
              </a:rPr>
              <a:t>），這對偵測他們是很有幫助的。</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3</a:t>
            </a:fld>
            <a:endParaRPr lang="zh-TW" altLang="en-US"/>
          </a:p>
        </p:txBody>
      </p:sp>
    </p:spTree>
    <p:extLst>
      <p:ext uri="{BB962C8B-B14F-4D97-AF65-F5344CB8AC3E}">
        <p14:creationId xmlns:p14="http://schemas.microsoft.com/office/powerpoint/2010/main" val="3615769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了解需要多少資料去提煉</a:t>
            </a:r>
            <a:r>
              <a:rPr lang="en-US" altLang="zh-TW" sz="1200" kern="1200" dirty="0">
                <a:solidFill>
                  <a:schemeClr val="tx1"/>
                </a:solidFill>
                <a:effectLst/>
                <a:latin typeface="+mn-lt"/>
                <a:ea typeface="+mn-ea"/>
                <a:cs typeface="+mn-cs"/>
              </a:rPr>
              <a:t>Universal</a:t>
            </a:r>
            <a:r>
              <a:rPr lang="zh-TW" altLang="zh-TW" sz="1200" kern="1200" dirty="0">
                <a:solidFill>
                  <a:schemeClr val="tx1"/>
                </a:solidFill>
                <a:effectLst/>
                <a:latin typeface="+mn-lt"/>
                <a:ea typeface="+mn-ea"/>
                <a:cs typeface="+mn-cs"/>
              </a:rPr>
              <a:t>是非常重要的。尤其是當目標領域的資料及不夠大的時候，我們很想要知道收斂模型需要多少則評論。</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根據這個圖表，我們對於</a:t>
            </a:r>
            <a:r>
              <a:rPr lang="en-US" altLang="zh-TW" sz="1200" kern="1200" dirty="0">
                <a:solidFill>
                  <a:schemeClr val="tx1"/>
                </a:solidFill>
                <a:effectLst/>
                <a:latin typeface="+mn-lt"/>
                <a:ea typeface="+mn-ea"/>
                <a:cs typeface="+mn-cs"/>
              </a:rPr>
              <a:t>App</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Amazon</a:t>
            </a:r>
            <a:r>
              <a:rPr lang="zh-TW" altLang="zh-TW" sz="1200" kern="1200" dirty="0">
                <a:solidFill>
                  <a:schemeClr val="tx1"/>
                </a:solidFill>
                <a:effectLst/>
                <a:latin typeface="+mn-lt"/>
                <a:ea typeface="+mn-ea"/>
                <a:cs typeface="+mn-cs"/>
              </a:rPr>
              <a:t>分別需要大約</a:t>
            </a:r>
            <a:r>
              <a:rPr lang="en-US" altLang="zh-TW" sz="1200" kern="1200" dirty="0">
                <a:solidFill>
                  <a:schemeClr val="tx1"/>
                </a:solidFill>
                <a:effectLst/>
                <a:latin typeface="+mn-lt"/>
                <a:ea typeface="+mn-ea"/>
                <a:cs typeface="+mn-cs"/>
              </a:rPr>
              <a:t>100,000</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75,000</a:t>
            </a:r>
            <a:r>
              <a:rPr lang="zh-TW" altLang="zh-TW" sz="1200" kern="1200" dirty="0">
                <a:solidFill>
                  <a:schemeClr val="tx1"/>
                </a:solidFill>
                <a:effectLst/>
                <a:latin typeface="+mn-lt"/>
                <a:ea typeface="+mn-ea"/>
                <a:cs typeface="+mn-cs"/>
              </a:rPr>
              <a:t>則</a:t>
            </a:r>
            <a:r>
              <a:rPr lang="en-US" altLang="zh-TW" sz="1200" kern="1200" dirty="0">
                <a:solidFill>
                  <a:schemeClr val="tx1"/>
                </a:solidFill>
                <a:effectLst/>
                <a:latin typeface="+mn-lt"/>
                <a:ea typeface="+mn-ea"/>
                <a:cs typeface="+mn-cs"/>
              </a:rPr>
              <a:t>training</a:t>
            </a:r>
            <a:r>
              <a:rPr lang="zh-TW" altLang="zh-TW" sz="1200" kern="1200" dirty="0">
                <a:solidFill>
                  <a:schemeClr val="tx1"/>
                </a:solidFill>
                <a:effectLst/>
                <a:latin typeface="+mn-lt"/>
                <a:ea typeface="+mn-ea"/>
                <a:cs typeface="+mn-cs"/>
              </a:rPr>
              <a:t>評論，以收斂</a:t>
            </a:r>
            <a:r>
              <a:rPr lang="en-US" altLang="zh-TW" sz="1200" kern="1200" dirty="0">
                <a:solidFill>
                  <a:schemeClr val="tx1"/>
                </a:solidFill>
                <a:effectLst/>
                <a:latin typeface="+mn-lt"/>
                <a:ea typeface="+mn-ea"/>
                <a:cs typeface="+mn-cs"/>
              </a:rPr>
              <a:t>loss</a:t>
            </a:r>
            <a:r>
              <a:rPr lang="zh-TW" altLang="zh-TW" sz="1200" kern="1200" dirty="0">
                <a:solidFill>
                  <a:schemeClr val="tx1"/>
                </a:solidFill>
                <a:effectLst/>
                <a:latin typeface="+mn-lt"/>
                <a:ea typeface="+mn-ea"/>
                <a:cs typeface="+mn-cs"/>
              </a:rPr>
              <a:t>值並且達到相對穩定的表現。</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根據表</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Amazon</a:t>
            </a:r>
            <a:r>
              <a:rPr lang="zh-TW" altLang="zh-TW" sz="1200" kern="1200" dirty="0">
                <a:solidFill>
                  <a:schemeClr val="tx1"/>
                </a:solidFill>
                <a:effectLst/>
                <a:latin typeface="+mn-lt"/>
                <a:ea typeface="+mn-ea"/>
                <a:cs typeface="+mn-cs"/>
              </a:rPr>
              <a:t>領域裡大約有</a:t>
            </a:r>
            <a:r>
              <a:rPr lang="en-US" altLang="zh-TW" sz="1200" kern="1200" dirty="0">
                <a:solidFill>
                  <a:schemeClr val="tx1"/>
                </a:solidFill>
                <a:effectLst/>
                <a:latin typeface="+mn-lt"/>
                <a:ea typeface="+mn-ea"/>
                <a:cs typeface="+mn-cs"/>
              </a:rPr>
              <a:t>20,000</a:t>
            </a:r>
            <a:r>
              <a:rPr lang="zh-TW" altLang="zh-TW" sz="1200" kern="1200" dirty="0">
                <a:solidFill>
                  <a:schemeClr val="tx1"/>
                </a:solidFill>
                <a:effectLst/>
                <a:latin typeface="+mn-lt"/>
                <a:ea typeface="+mn-ea"/>
                <a:cs typeface="+mn-cs"/>
              </a:rPr>
              <a:t>個不重複的單字（少於</a:t>
            </a:r>
            <a:r>
              <a:rPr lang="en-US" altLang="zh-TW" sz="1200" kern="1200" dirty="0">
                <a:solidFill>
                  <a:schemeClr val="tx1"/>
                </a:solidFill>
                <a:effectLst/>
                <a:latin typeface="+mn-lt"/>
                <a:ea typeface="+mn-ea"/>
                <a:cs typeface="+mn-cs"/>
              </a:rPr>
              <a:t>App Store</a:t>
            </a:r>
            <a:r>
              <a:rPr lang="zh-TW" altLang="zh-TW" sz="1200" kern="1200" dirty="0">
                <a:solidFill>
                  <a:schemeClr val="tx1"/>
                </a:solidFill>
                <a:effectLst/>
                <a:latin typeface="+mn-lt"/>
                <a:ea typeface="+mn-ea"/>
                <a:cs typeface="+mn-cs"/>
              </a:rPr>
              <a:t>領域的</a:t>
            </a:r>
            <a:r>
              <a:rPr lang="en-US" altLang="zh-TW" sz="1200" kern="1200" dirty="0">
                <a:solidFill>
                  <a:schemeClr val="tx1"/>
                </a:solidFill>
                <a:effectLst/>
                <a:latin typeface="+mn-lt"/>
                <a:ea typeface="+mn-ea"/>
                <a:cs typeface="+mn-cs"/>
              </a:rPr>
              <a:t>24,000</a:t>
            </a:r>
            <a:r>
              <a:rPr lang="zh-TW" altLang="zh-TW" sz="1200" kern="1200" dirty="0">
                <a:solidFill>
                  <a:schemeClr val="tx1"/>
                </a:solidFill>
                <a:effectLst/>
                <a:latin typeface="+mn-lt"/>
                <a:ea typeface="+mn-ea"/>
                <a:cs typeface="+mn-cs"/>
              </a:rPr>
              <a:t>個不重複的字），會幫助模型更有效的去適應該領域。</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u="sng" kern="1200" dirty="0">
                <a:solidFill>
                  <a:schemeClr val="tx1"/>
                </a:solidFill>
                <a:effectLst/>
                <a:latin typeface="+mn-lt"/>
                <a:ea typeface="+mn-ea"/>
                <a:cs typeface="+mn-cs"/>
              </a:rPr>
              <a:t>發現七：</a:t>
            </a:r>
            <a:r>
              <a:rPr lang="zh-TW" altLang="zh-TW" sz="1200" u="sng" kern="1200" dirty="0">
                <a:solidFill>
                  <a:schemeClr val="tx1"/>
                </a:solidFill>
                <a:effectLst/>
                <a:latin typeface="+mn-lt"/>
                <a:ea typeface="+mn-ea"/>
                <a:cs typeface="+mn-cs"/>
              </a:rPr>
              <a:t>遷移模型相較於</a:t>
            </a:r>
            <a:r>
              <a:rPr lang="en-US" altLang="zh-TW" sz="1200" u="sng" kern="1200" dirty="0">
                <a:solidFill>
                  <a:schemeClr val="tx1"/>
                </a:solidFill>
                <a:effectLst/>
                <a:latin typeface="+mn-lt"/>
                <a:ea typeface="+mn-ea"/>
                <a:cs typeface="+mn-cs"/>
              </a:rPr>
              <a:t>Universal</a:t>
            </a:r>
            <a:r>
              <a:rPr lang="zh-TW" altLang="zh-TW" sz="1200" u="sng" kern="1200" dirty="0">
                <a:solidFill>
                  <a:schemeClr val="tx1"/>
                </a:solidFill>
                <a:effectLst/>
                <a:latin typeface="+mn-lt"/>
                <a:ea typeface="+mn-ea"/>
                <a:cs typeface="+mn-cs"/>
              </a:rPr>
              <a:t>模型，相當地需要低數量的樣本以達成穩定的效能。</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25</a:t>
            </a:fld>
            <a:endParaRPr lang="zh-TW" altLang="en-US"/>
          </a:p>
        </p:txBody>
      </p:sp>
    </p:spTree>
    <p:extLst>
      <p:ext uri="{BB962C8B-B14F-4D97-AF65-F5344CB8AC3E}">
        <p14:creationId xmlns:p14="http://schemas.microsoft.com/office/powerpoint/2010/main" val="1873744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判別器判別的結果。</a:t>
            </a:r>
            <a:r>
              <a:rPr lang="zh-TW" altLang="zh-TW" sz="1200" kern="1200" dirty="0">
                <a:solidFill>
                  <a:schemeClr val="tx1"/>
                </a:solidFill>
                <a:effectLst/>
                <a:latin typeface="+mn-lt"/>
                <a:ea typeface="+mn-ea"/>
                <a:cs typeface="+mn-cs"/>
              </a:rPr>
              <a:t>合成評論在</a:t>
            </a:r>
            <a:r>
              <a:rPr lang="en-US" altLang="zh-TW" sz="1200" kern="1200" dirty="0">
                <a:solidFill>
                  <a:schemeClr val="tx1"/>
                </a:solidFill>
                <a:effectLst/>
                <a:latin typeface="+mn-lt"/>
                <a:ea typeface="+mn-ea"/>
                <a:cs typeface="+mn-cs"/>
              </a:rPr>
              <a:t>embedding</a:t>
            </a:r>
            <a:r>
              <a:rPr lang="zh-TW" altLang="zh-TW" sz="1200" kern="1200" dirty="0">
                <a:solidFill>
                  <a:schemeClr val="tx1"/>
                </a:solidFill>
                <a:effectLst/>
                <a:latin typeface="+mn-lt"/>
                <a:ea typeface="+mn-ea"/>
                <a:cs typeface="+mn-cs"/>
              </a:rPr>
              <a:t>的空間中，傾向叢集在一起，尤其是在低</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的時候。</a:t>
            </a:r>
          </a:p>
          <a:p>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26</a:t>
            </a:fld>
            <a:endParaRPr lang="zh-TW" altLang="en-US"/>
          </a:p>
        </p:txBody>
      </p:sp>
    </p:spTree>
    <p:extLst>
      <p:ext uri="{BB962C8B-B14F-4D97-AF65-F5344CB8AC3E}">
        <p14:creationId xmlns:p14="http://schemas.microsoft.com/office/powerpoint/2010/main" val="3728862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不同</a:t>
            </a:r>
            <a:r>
              <a:rPr lang="en-US" altLang="zh-TW" dirty="0"/>
              <a:t>temperature</a:t>
            </a:r>
            <a:r>
              <a:rPr lang="zh-TW" altLang="en-US" dirty="0"/>
              <a:t>下，不同領域間的偵測效能。</a:t>
            </a:r>
            <a:endParaRPr lang="en-US" altLang="zh-TW" dirty="0"/>
          </a:p>
          <a:p>
            <a:r>
              <a:rPr lang="zh-TW" altLang="zh-TW" sz="1200" kern="1200" dirty="0">
                <a:solidFill>
                  <a:schemeClr val="tx1"/>
                </a:solidFill>
                <a:effectLst/>
                <a:latin typeface="+mn-lt"/>
                <a:ea typeface="+mn-ea"/>
                <a:cs typeface="+mn-cs"/>
              </a:rPr>
              <a:t>低</a:t>
            </a:r>
            <a:r>
              <a:rPr lang="en-US" altLang="zh-TW" sz="1200" kern="1200" dirty="0">
                <a:solidFill>
                  <a:schemeClr val="tx1"/>
                </a:solidFill>
                <a:effectLst/>
                <a:latin typeface="+mn-lt"/>
                <a:ea typeface="+mn-ea"/>
                <a:cs typeface="+mn-cs"/>
              </a:rPr>
              <a:t>temperature [0.2, 0.4, 0.6]</a:t>
            </a:r>
            <a:r>
              <a:rPr lang="zh-TW" altLang="zh-TW" sz="1200" kern="1200" dirty="0">
                <a:solidFill>
                  <a:schemeClr val="tx1"/>
                </a:solidFill>
                <a:effectLst/>
                <a:latin typeface="+mn-lt"/>
                <a:ea typeface="+mn-ea"/>
                <a:cs typeface="+mn-cs"/>
              </a:rPr>
              <a:t>的時候，達成明顯較高的</a:t>
            </a:r>
            <a:r>
              <a:rPr lang="en-US" altLang="zh-TW" sz="1200" kern="1200" dirty="0">
                <a:solidFill>
                  <a:schemeClr val="tx1"/>
                </a:solidFill>
                <a:effectLst/>
                <a:latin typeface="+mn-lt"/>
                <a:ea typeface="+mn-ea"/>
                <a:cs typeface="+mn-cs"/>
              </a:rPr>
              <a:t>accuracy</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0.99, 0.99</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0.97</a:t>
            </a:r>
            <a:r>
              <a:rPr lang="zh-TW" altLang="zh-TW" sz="1200" kern="1200" dirty="0">
                <a:solidFill>
                  <a:schemeClr val="tx1"/>
                </a:solidFill>
                <a:effectLst/>
                <a:latin typeface="+mn-lt"/>
                <a:ea typeface="+mn-ea"/>
                <a:cs typeface="+mn-cs"/>
              </a:rPr>
              <a:t>，且在其他領域同樣可觀察到相似的模式。</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然而，我們對評估其在</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0.8</a:t>
            </a:r>
            <a:r>
              <a:rPr lang="zh-TW" altLang="zh-TW" sz="1200" kern="1200" dirty="0">
                <a:solidFill>
                  <a:schemeClr val="tx1"/>
                </a:solidFill>
                <a:effectLst/>
                <a:latin typeface="+mn-lt"/>
                <a:ea typeface="+mn-ea"/>
                <a:cs typeface="+mn-cs"/>
              </a:rPr>
              <a:t>時，也就是在我們的定性分析被證明為最佳</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，的效能更有興趣。在這個</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下，判別器可以在不同的領域中，以</a:t>
            </a:r>
            <a:r>
              <a:rPr lang="en-US" altLang="zh-TW" sz="1200" kern="1200" dirty="0">
                <a:solidFill>
                  <a:schemeClr val="tx1"/>
                </a:solidFill>
                <a:effectLst/>
                <a:latin typeface="+mn-lt"/>
                <a:ea typeface="+mn-ea"/>
                <a:cs typeface="+mn-cs"/>
              </a:rPr>
              <a:t>0.92, 0.89</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0.86</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accuracy</a:t>
            </a:r>
            <a:r>
              <a:rPr lang="zh-TW" altLang="zh-TW" sz="1200" kern="1200" dirty="0">
                <a:solidFill>
                  <a:schemeClr val="tx1"/>
                </a:solidFill>
                <a:effectLst/>
                <a:latin typeface="+mn-lt"/>
                <a:ea typeface="+mn-ea"/>
                <a:cs typeface="+mn-cs"/>
              </a:rPr>
              <a:t>識別模型生成的評論，而從基準線文本分類器（欺騙偵測器）獲得的相應值為</a:t>
            </a:r>
            <a:r>
              <a:rPr lang="en-US" altLang="zh-TW" sz="1200" kern="1200" dirty="0">
                <a:solidFill>
                  <a:schemeClr val="tx1"/>
                </a:solidFill>
                <a:effectLst/>
                <a:latin typeface="+mn-lt"/>
                <a:ea typeface="+mn-ea"/>
                <a:cs typeface="+mn-cs"/>
              </a:rPr>
              <a:t>0.64, 0.62, 0.61</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u="sng" kern="1200" dirty="0">
                <a:solidFill>
                  <a:schemeClr val="tx1"/>
                </a:solidFill>
                <a:effectLst/>
                <a:latin typeface="+mn-lt"/>
                <a:ea typeface="+mn-ea"/>
                <a:cs typeface="+mn-cs"/>
              </a:rPr>
              <a:t>發現八：</a:t>
            </a:r>
            <a:r>
              <a:rPr lang="zh-TW" altLang="zh-TW" sz="1200" u="sng" kern="1200" dirty="0">
                <a:solidFill>
                  <a:schemeClr val="tx1"/>
                </a:solidFill>
                <a:effectLst/>
                <a:latin typeface="+mn-lt"/>
                <a:ea typeface="+mn-ea"/>
                <a:cs typeface="+mn-cs"/>
              </a:rPr>
              <a:t>模型生成的評論在</a:t>
            </a:r>
            <a:r>
              <a:rPr lang="en-US" altLang="zh-TW" sz="1200" u="sng" kern="1200" dirty="0">
                <a:solidFill>
                  <a:schemeClr val="tx1"/>
                </a:solidFill>
                <a:effectLst/>
                <a:latin typeface="+mn-lt"/>
                <a:ea typeface="+mn-ea"/>
                <a:cs typeface="+mn-cs"/>
              </a:rPr>
              <a:t>embedding</a:t>
            </a:r>
            <a:r>
              <a:rPr lang="zh-TW" altLang="zh-TW" sz="1200" u="sng" kern="1200">
                <a:solidFill>
                  <a:schemeClr val="tx1"/>
                </a:solidFill>
                <a:effectLst/>
                <a:latin typeface="+mn-lt"/>
                <a:ea typeface="+mn-ea"/>
                <a:cs typeface="+mn-cs"/>
              </a:rPr>
              <a:t>空間裡，是可以被高準確地偵測到的。</a:t>
            </a:r>
            <a:endParaRPr lang="zh-TW" altLang="zh-TW" sz="1200" kern="120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27</a:t>
            </a:fld>
            <a:endParaRPr lang="zh-TW" altLang="en-US"/>
          </a:p>
        </p:txBody>
      </p:sp>
    </p:spTree>
    <p:extLst>
      <p:ext uri="{BB962C8B-B14F-4D97-AF65-F5344CB8AC3E}">
        <p14:creationId xmlns:p14="http://schemas.microsoft.com/office/powerpoint/2010/main" val="204973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發展一個通用模型去學習評論領域的通用語言模式，並將此知識轉換為特定領域的語言。</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生成高品質的評論，可以和真實的評論競爭，並且通過以計算為基礎的偵測和人類評論者的品質測試。</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證明合成評論並不完全模仿真實的真實評論的分布，因此，這是一個有利的偵測自動生成評論的訊號。</a:t>
            </a:r>
          </a:p>
          <a:p>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29</a:t>
            </a:fld>
            <a:endParaRPr lang="zh-TW" altLang="en-US"/>
          </a:p>
        </p:txBody>
      </p:sp>
    </p:spTree>
    <p:extLst>
      <p:ext uri="{BB962C8B-B14F-4D97-AF65-F5344CB8AC3E}">
        <p14:creationId xmlns:p14="http://schemas.microsoft.com/office/powerpoint/2010/main" val="312071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近期神經網路的進步已經顯示評論操作自動化的可能，目前使得雇傭被神經網路取代掉。</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這個方法可以幫助有心人士克服群眾為基礎的活動限制，進而給防禦機制帶來新的挑戰。</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規模：因為自動化的方法並不依賴雇傭，就可以發動大規模的攻擊。</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zh-TW" sz="1200" kern="1200" dirty="0">
                <a:solidFill>
                  <a:schemeClr val="tx1"/>
                </a:solidFill>
                <a:effectLst/>
                <a:latin typeface="+mn-lt"/>
                <a:ea typeface="+mn-ea"/>
                <a:cs typeface="+mn-cs"/>
              </a:rPr>
              <a:t>增加欺騙：自動化的方法可以潛在地模糊那些有助於偵測的群眾活動的訊息（例如變化張貼假評論的比率），執行難以偵測的攻擊。</a:t>
            </a:r>
          </a:p>
          <a:p>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4</a:t>
            </a:fld>
            <a:endParaRPr lang="zh-TW" altLang="en-US"/>
          </a:p>
        </p:txBody>
      </p:sp>
    </p:spTree>
    <p:extLst>
      <p:ext uri="{BB962C8B-B14F-4D97-AF65-F5344CB8AC3E}">
        <p14:creationId xmlns:p14="http://schemas.microsoft.com/office/powerpoint/2010/main" val="304445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然後，在語言模型中時間步驟（</a:t>
                </a:r>
                <a:r>
                  <a:rPr lang="en-US" altLang="zh-TW" sz="1200" kern="1200" dirty="0">
                    <a:solidFill>
                      <a:schemeClr val="tx1"/>
                    </a:solidFill>
                    <a:effectLst/>
                    <a:latin typeface="+mn-lt"/>
                    <a:ea typeface="+mn-ea"/>
                    <a:cs typeface="+mn-cs"/>
                  </a:rPr>
                  <a:t>T</a:t>
                </a:r>
                <a:r>
                  <a:rPr lang="zh-TW" altLang="zh-TW" sz="1200" kern="1200" dirty="0">
                    <a:solidFill>
                      <a:schemeClr val="tx1"/>
                    </a:solidFill>
                    <a:effectLst/>
                    <a:latin typeface="+mn-lt"/>
                    <a:ea typeface="+mn-ea"/>
                    <a:cs typeface="+mn-cs"/>
                  </a:rPr>
                  <a:t>）的數量方面，我們把</a:t>
                </a:r>
                <a14:m>
                  <m:oMath xmlns:m="http://schemas.openxmlformats.org/officeDocument/2006/math">
                    <m:sSup>
                      <m:sSupPr>
                        <m:ctrlPr>
                          <a:rPr lang="zh-TW" altLang="zh-TW" sz="1200" i="1" kern="1200">
                            <a:solidFill>
                              <a:schemeClr val="tx1"/>
                            </a:solidFill>
                            <a:effectLst/>
                            <a:latin typeface="Cambria Math" panose="02040503050406030204" pitchFamily="18" charset="0"/>
                            <a:ea typeface="+mn-ea"/>
                            <a:cs typeface="+mn-cs"/>
                          </a:rPr>
                        </m:ctrlPr>
                      </m:sSupPr>
                      <m:e>
                        <m:r>
                          <m:rPr>
                            <m:sty m:val="p"/>
                          </m:rPr>
                          <a:rPr lang="en-US" altLang="zh-TW" sz="1200" kern="1200">
                            <a:solidFill>
                              <a:schemeClr val="tx1"/>
                            </a:solidFill>
                            <a:effectLst/>
                            <a:latin typeface="Cambria Math" panose="02040503050406030204" pitchFamily="18" charset="0"/>
                            <a:ea typeface="+mn-ea"/>
                            <a:cs typeface="+mn-cs"/>
                          </a:rPr>
                          <m:t>R</m:t>
                        </m:r>
                      </m:e>
                      <m:sup>
                        <m:r>
                          <a:rPr lang="en-US" altLang="zh-TW" sz="1200" i="1" kern="1200">
                            <a:solidFill>
                              <a:schemeClr val="tx1"/>
                            </a:solidFill>
                            <a:effectLst/>
                            <a:latin typeface="Cambria Math" panose="02040503050406030204" pitchFamily="18" charset="0"/>
                            <a:ea typeface="+mn-ea"/>
                            <a:cs typeface="+mn-cs"/>
                          </a:rPr>
                          <m:t>𝑌</m:t>
                        </m:r>
                      </m:sup>
                    </m:sSup>
                  </m:oMath>
                </a14:m>
                <a:r>
                  <a:rPr lang="zh-TW" altLang="zh-TW" sz="1200" kern="1200" dirty="0">
                    <a:solidFill>
                      <a:schemeClr val="tx1"/>
                    </a:solidFill>
                    <a:effectLst/>
                    <a:latin typeface="+mn-lt"/>
                    <a:ea typeface="+mn-ea"/>
                    <a:cs typeface="+mn-cs"/>
                  </a:rPr>
                  <a:t>拆開成數個序列。為了更快的梯度下降更新（</a:t>
                </a:r>
                <a:r>
                  <a:rPr lang="en-US" altLang="zh-TW" sz="1200" kern="1200" dirty="0">
                    <a:solidFill>
                      <a:schemeClr val="tx1"/>
                    </a:solidFill>
                    <a:effectLst/>
                    <a:latin typeface="+mn-lt"/>
                    <a:ea typeface="+mn-ea"/>
                    <a:cs typeface="+mn-cs"/>
                  </a:rPr>
                  <a:t>Gradient Descent Update</a:t>
                </a:r>
                <a:r>
                  <a:rPr lang="zh-TW" altLang="zh-TW" sz="1200" kern="1200" dirty="0">
                    <a:solidFill>
                      <a:schemeClr val="tx1"/>
                    </a:solidFill>
                    <a:effectLst/>
                    <a:latin typeface="+mn-lt"/>
                    <a:ea typeface="+mn-ea"/>
                    <a:cs typeface="+mn-cs"/>
                  </a:rPr>
                  <a:t>），結果的序列在批次量（</a:t>
                </a:r>
                <a:r>
                  <a:rPr lang="en-US" altLang="zh-TW" sz="1200" kern="1200" dirty="0">
                    <a:solidFill>
                      <a:schemeClr val="tx1"/>
                    </a:solidFill>
                    <a:effectLst/>
                    <a:latin typeface="+mn-lt"/>
                    <a:ea typeface="+mn-ea"/>
                    <a:cs typeface="+mn-cs"/>
                  </a:rPr>
                  <a:t>batch size</a:t>
                </a:r>
                <a:r>
                  <a:rPr lang="zh-TW" altLang="zh-TW" sz="1200" kern="1200" dirty="0">
                    <a:solidFill>
                      <a:schemeClr val="tx1"/>
                    </a:solidFill>
                    <a:effectLst/>
                    <a:latin typeface="+mn-lt"/>
                    <a:ea typeface="+mn-ea"/>
                    <a:cs typeface="+mn-cs"/>
                  </a:rPr>
                  <a:t>）（</a:t>
                </a:r>
                <a14:m>
                  <m:oMath xmlns:m="http://schemas.openxmlformats.org/officeDocument/2006/math">
                    <m:r>
                      <m:rPr>
                        <m:sty m:val="p"/>
                      </m:rPr>
                      <a:rPr lang="en-US" altLang="zh-TW" sz="1200" kern="1200">
                        <a:solidFill>
                          <a:schemeClr val="tx1"/>
                        </a:solidFill>
                        <a:effectLst/>
                        <a:latin typeface="Cambria Math" panose="02040503050406030204" pitchFamily="18" charset="0"/>
                        <a:ea typeface="+mn-ea"/>
                        <a:cs typeface="+mn-cs"/>
                      </a:rPr>
                      <m:t>bs</m:t>
                    </m:r>
                  </m:oMath>
                </a14:m>
                <a:r>
                  <a:rPr lang="zh-TW" altLang="zh-TW" sz="1200" kern="1200" dirty="0">
                    <a:solidFill>
                      <a:schemeClr val="tx1"/>
                    </a:solidFill>
                    <a:effectLst/>
                    <a:latin typeface="+mn-lt"/>
                    <a:ea typeface="+mn-ea"/>
                    <a:cs typeface="+mn-cs"/>
                  </a:rPr>
                  <a:t>）的方面，會被分到微小批次（</a:t>
                </a:r>
                <a:r>
                  <a:rPr lang="en-US" altLang="zh-TW" sz="1200" kern="1200" dirty="0">
                    <a:solidFill>
                      <a:schemeClr val="tx1"/>
                    </a:solidFill>
                    <a:effectLst/>
                    <a:latin typeface="+mn-lt"/>
                    <a:ea typeface="+mn-ea"/>
                    <a:cs typeface="+mn-cs"/>
                  </a:rPr>
                  <a:t>mini batches</a:t>
                </a:r>
                <a:r>
                  <a:rPr lang="zh-TW" altLang="zh-TW" sz="1200" kern="1200" dirty="0">
                    <a:solidFill>
                      <a:schemeClr val="tx1"/>
                    </a:solidFill>
                    <a:effectLst/>
                    <a:latin typeface="+mn-lt"/>
                    <a:ea typeface="+mn-ea"/>
                    <a:cs typeface="+mn-cs"/>
                  </a:rPr>
                  <a:t>）。因此，對於一個給定的最小批次</a:t>
                </a:r>
                <a:r>
                  <a:rPr lang="en-US" altLang="zh-TW" sz="1200" kern="1200" dirty="0">
                    <a:solidFill>
                      <a:schemeClr val="tx1"/>
                    </a:solidFill>
                    <a:effectLst/>
                    <a:latin typeface="+mn-lt"/>
                    <a:ea typeface="+mn-ea"/>
                    <a:cs typeface="+mn-cs"/>
                  </a:rPr>
                  <a:t>b</a:t>
                </a:r>
                <a:r>
                  <a:rPr lang="zh-TW" altLang="zh-TW" sz="1200" kern="1200" dirty="0">
                    <a:solidFill>
                      <a:schemeClr val="tx1"/>
                    </a:solidFill>
                    <a:effectLst/>
                    <a:latin typeface="+mn-lt"/>
                    <a:ea typeface="+mn-ea"/>
                    <a:cs typeface="+mn-cs"/>
                  </a:rPr>
                  <a:t>，輸入到學習演算法的會是一個形狀為</a:t>
                </a:r>
                <a:r>
                  <a:rPr lang="en-US" altLang="zh-TW" sz="1200" kern="1200" dirty="0">
                    <a:solidFill>
                      <a:schemeClr val="tx1"/>
                    </a:solidFill>
                    <a:effectLst/>
                    <a:latin typeface="+mn-lt"/>
                    <a:ea typeface="+mn-ea"/>
                    <a:cs typeface="+mn-cs"/>
                  </a:rPr>
                  <a:t>T*bs</a:t>
                </a:r>
                <a:r>
                  <a:rPr lang="zh-TW" altLang="zh-TW" sz="1200" kern="1200" dirty="0">
                    <a:solidFill>
                      <a:schemeClr val="tx1"/>
                    </a:solidFill>
                    <a:effectLst/>
                    <a:latin typeface="+mn-lt"/>
                    <a:ea typeface="+mn-ea"/>
                    <a:cs typeface="+mn-cs"/>
                  </a:rPr>
                  <a:t>的矩陣</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𝑏</m:t>
                        </m:r>
                      </m:sub>
                      <m:sup>
                        <m:r>
                          <a:rPr lang="en-US" altLang="zh-TW" sz="1200" i="1" kern="1200">
                            <a:solidFill>
                              <a:schemeClr val="tx1"/>
                            </a:solidFill>
                            <a:effectLst/>
                            <a:latin typeface="Cambria Math" panose="02040503050406030204" pitchFamily="18" charset="0"/>
                            <a:ea typeface="+mn-ea"/>
                            <a:cs typeface="+mn-cs"/>
                          </a:rPr>
                          <m:t>𝑌</m:t>
                        </m:r>
                      </m:sup>
                    </m:sSubSup>
                  </m:oMath>
                </a14:m>
                <a:r>
                  <a:rPr lang="zh-TW" altLang="zh-TW" sz="1200" kern="1200" dirty="0">
                    <a:solidFill>
                      <a:schemeClr val="tx1"/>
                    </a:solidFill>
                    <a:effectLst/>
                    <a:latin typeface="+mn-lt"/>
                    <a:ea typeface="+mn-ea"/>
                    <a:cs typeface="+mn-cs"/>
                  </a:rPr>
                  <a:t>，代表評論的標記。</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Encoder</a:t>
                </a:r>
                <a:r>
                  <a:rPr lang="zh-TW" altLang="zh-TW" sz="1200" kern="1200" dirty="0">
                    <a:solidFill>
                      <a:schemeClr val="tx1"/>
                    </a:solidFill>
                    <a:effectLst/>
                    <a:latin typeface="+mn-lt"/>
                    <a:ea typeface="+mn-ea"/>
                    <a:cs typeface="+mn-cs"/>
                  </a:rPr>
                  <a:t>層使用可訓練的矩陣（</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𝑊</m:t>
                        </m:r>
                      </m:e>
                      <m:sub>
                        <m:r>
                          <a:rPr lang="en-US" altLang="zh-TW" sz="1200" i="1" kern="1200">
                            <a:solidFill>
                              <a:schemeClr val="tx1"/>
                            </a:solidFill>
                            <a:effectLst/>
                            <a:latin typeface="Cambria Math" panose="02040503050406030204" pitchFamily="18" charset="0"/>
                            <a:ea typeface="+mn-ea"/>
                            <a:cs typeface="+mn-cs"/>
                          </a:rPr>
                          <m:t>𝑒</m:t>
                        </m:r>
                      </m:sub>
                      <m:sup>
                        <m:r>
                          <a:rPr lang="en-US" altLang="zh-TW" sz="1200" i="1" kern="1200">
                            <a:solidFill>
                              <a:schemeClr val="tx1"/>
                            </a:solidFill>
                            <a:effectLst/>
                            <a:latin typeface="Cambria Math" panose="02040503050406030204" pitchFamily="18" charset="0"/>
                            <a:ea typeface="+mn-ea"/>
                            <a:cs typeface="+mn-cs"/>
                          </a:rPr>
                          <m:t>𝑌</m:t>
                        </m:r>
                      </m:sup>
                    </m:sSubSup>
                  </m:oMath>
                </a14:m>
                <a:r>
                  <a:rPr lang="zh-TW" altLang="zh-TW" sz="1200" kern="1200" dirty="0">
                    <a:solidFill>
                      <a:schemeClr val="tx1"/>
                    </a:solidFill>
                    <a:effectLst/>
                    <a:latin typeface="+mn-lt"/>
                    <a:ea typeface="+mn-ea"/>
                    <a:cs typeface="+mn-cs"/>
                  </a:rPr>
                  <a:t>）去學習輸入標記的</a:t>
                </a:r>
                <a:r>
                  <a:rPr lang="en-US" altLang="zh-TW" sz="1200" kern="1200" dirty="0">
                    <a:solidFill>
                      <a:schemeClr val="tx1"/>
                    </a:solidFill>
                    <a:effectLst/>
                    <a:latin typeface="+mn-lt"/>
                    <a:ea typeface="+mn-ea"/>
                    <a:cs typeface="+mn-cs"/>
                  </a:rPr>
                  <a:t>embedding</a:t>
                </a:r>
                <a:r>
                  <a:rPr lang="zh-TW" altLang="zh-TW" sz="1200" kern="1200" dirty="0">
                    <a:solidFill>
                      <a:schemeClr val="tx1"/>
                    </a:solidFill>
                    <a:effectLst/>
                    <a:latin typeface="+mn-lt"/>
                    <a:ea typeface="+mn-ea"/>
                    <a:cs typeface="+mn-cs"/>
                  </a:rPr>
                  <a:t>表示。</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該矩陣的形狀是被字彙表的大小</a:t>
                </a:r>
                <a:r>
                  <a:rPr lang="en-US" altLang="zh-TW" sz="1200" kern="1200" dirty="0">
                    <a:solidFill>
                      <a:schemeClr val="tx1"/>
                    </a:solidFill>
                    <a:effectLst/>
                    <a:latin typeface="+mn-lt"/>
                    <a:ea typeface="+mn-ea"/>
                    <a:cs typeface="+mn-cs"/>
                  </a:rPr>
                  <a:t>V</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embedding</a:t>
                </a:r>
                <a:r>
                  <a:rPr lang="zh-TW" altLang="zh-TW" sz="1200" kern="1200" dirty="0">
                    <a:solidFill>
                      <a:schemeClr val="tx1"/>
                    </a:solidFill>
                    <a:effectLst/>
                    <a:latin typeface="+mn-lt"/>
                    <a:ea typeface="+mn-ea"/>
                    <a:cs typeface="+mn-cs"/>
                  </a:rPr>
                  <a:t>大小</a:t>
                </a:r>
                <a:r>
                  <a:rPr lang="en-US" altLang="zh-TW" sz="1200" kern="1200" dirty="0" err="1">
                    <a:solidFill>
                      <a:schemeClr val="tx1"/>
                    </a:solidFill>
                    <a:effectLst/>
                    <a:latin typeface="+mn-lt"/>
                    <a:ea typeface="+mn-ea"/>
                    <a:cs typeface="+mn-cs"/>
                  </a:rPr>
                  <a:t>em</a:t>
                </a:r>
                <a:r>
                  <a:rPr lang="zh-TW" altLang="zh-TW" sz="1200" kern="1200" dirty="0">
                    <a:solidFill>
                      <a:schemeClr val="tx1"/>
                    </a:solidFill>
                    <a:effectLst/>
                    <a:latin typeface="+mn-lt"/>
                    <a:ea typeface="+mn-ea"/>
                    <a:cs typeface="+mn-cs"/>
                  </a:rPr>
                  <a:t>所定義。</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word</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embedding</a:t>
                </a:r>
                <a:r>
                  <a:rPr lang="zh-TW" altLang="en-US" sz="1200" kern="1200" dirty="0">
                    <a:solidFill>
                      <a:schemeClr val="tx1"/>
                    </a:solidFill>
                    <a:effectLst/>
                    <a:latin typeface="+mn-lt"/>
                    <a:ea typeface="+mn-ea"/>
                    <a:cs typeface="+mn-cs"/>
                  </a:rPr>
                  <a:t>是</a:t>
                </a:r>
                <a:r>
                  <a:rPr lang="zh-TW" altLang="zh-TW" sz="1200" kern="1200" dirty="0">
                    <a:solidFill>
                      <a:schemeClr val="tx1"/>
                    </a:solidFill>
                    <a:effectLst/>
                    <a:latin typeface="+mn-lt"/>
                    <a:ea typeface="+mn-ea"/>
                    <a:cs typeface="+mn-cs"/>
                  </a:rPr>
                  <a:t>從</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𝑊</m:t>
                        </m:r>
                      </m:e>
                      <m:sub>
                        <m:r>
                          <a:rPr lang="en-US" altLang="zh-TW" sz="1200" i="1" kern="1200">
                            <a:solidFill>
                              <a:schemeClr val="tx1"/>
                            </a:solidFill>
                            <a:effectLst/>
                            <a:latin typeface="Cambria Math" panose="02040503050406030204" pitchFamily="18" charset="0"/>
                            <a:ea typeface="+mn-ea"/>
                            <a:cs typeface="+mn-cs"/>
                          </a:rPr>
                          <m:t>𝑒</m:t>
                        </m:r>
                      </m:sub>
                      <m:sup>
                        <m:r>
                          <a:rPr lang="en-US" altLang="zh-TW" sz="1200" i="1" kern="1200">
                            <a:solidFill>
                              <a:schemeClr val="tx1"/>
                            </a:solidFill>
                            <a:effectLst/>
                            <a:latin typeface="Cambria Math" panose="02040503050406030204" pitchFamily="18" charset="0"/>
                            <a:ea typeface="+mn-ea"/>
                            <a:cs typeface="+mn-cs"/>
                          </a:rPr>
                          <m:t>𝑌</m:t>
                        </m:r>
                      </m:sup>
                    </m:sSubSup>
                  </m:oMath>
                </a14:m>
                <a:r>
                  <a:rPr lang="zh-TW" altLang="zh-TW" sz="1200" kern="1200" dirty="0">
                    <a:solidFill>
                      <a:schemeClr val="tx1"/>
                    </a:solidFill>
                    <a:effectLst/>
                    <a:latin typeface="+mn-lt"/>
                    <a:ea typeface="+mn-ea"/>
                    <a:cs typeface="+mn-cs"/>
                  </a:rPr>
                  <a:t>和他們的</a:t>
                </a:r>
                <a:r>
                  <a:rPr lang="en-US" altLang="zh-TW" sz="1200" kern="1200" dirty="0">
                    <a:solidFill>
                      <a:schemeClr val="tx1"/>
                    </a:solidFill>
                    <a:effectLst/>
                    <a:latin typeface="+mn-lt"/>
                    <a:ea typeface="+mn-ea"/>
                    <a:cs typeface="+mn-cs"/>
                  </a:rPr>
                  <a:t>one-hot</a:t>
                </a:r>
                <a:r>
                  <a:rPr lang="zh-TW" altLang="zh-TW" sz="1200" kern="1200" dirty="0">
                    <a:solidFill>
                      <a:schemeClr val="tx1"/>
                    </a:solidFill>
                    <a:effectLst/>
                    <a:latin typeface="+mn-lt"/>
                    <a:ea typeface="+mn-ea"/>
                    <a:cs typeface="+mn-cs"/>
                  </a:rPr>
                  <a:t>表示相乘而得。</a:t>
                </a:r>
                <a:endParaRPr lang="zh-TW" altLang="en-US" dirty="0"/>
              </a:p>
            </p:txBody>
          </p:sp>
        </mc:Choice>
        <mc:Fallback xmlns="">
          <p:sp>
            <p:nvSpPr>
              <p:cNvPr id="3" name="備忘稿版面配置區 2"/>
              <p:cNvSpPr>
                <a:spLocks noGrp="1"/>
              </p:cNvSpPr>
              <p:nvPr>
                <p:ph type="body" idx="1"/>
              </p:nvPr>
            </p:nvSpPr>
            <p:spPr/>
            <p:txBody>
              <a:bodyPr/>
              <a:lstStyle/>
              <a:p>
                <a:r>
                  <a:rPr lang="zh-TW" altLang="en-US" sz="1200" i="0">
                    <a:latin typeface="Cambria Math" panose="02040503050406030204" pitchFamily="18" charset="0"/>
                  </a:rPr>
                  <a:t>𝑊_𝑒^𝑌</a:t>
                </a:r>
                <a:r>
                  <a:rPr lang="en-US" altLang="zh-TW" sz="1200" dirty="0"/>
                  <a:t>:</a:t>
                </a:r>
                <a:r>
                  <a:rPr lang="zh-TW" altLang="en-US" sz="1200" dirty="0"/>
                  <a:t> </a:t>
                </a:r>
                <a:r>
                  <a:rPr lang="en-US" altLang="zh-TW" sz="1200" dirty="0"/>
                  <a:t>Trainable Matrix to learn the embedding representation of the input</a:t>
                </a:r>
                <a:endParaRPr lang="zh-TW" altLang="en-US" dirty="0"/>
              </a:p>
            </p:txBody>
          </p:sp>
        </mc:Fallback>
      </mc:AlternateContent>
      <p:sp>
        <p:nvSpPr>
          <p:cNvPr id="4" name="投影片編號版面配置區 3"/>
          <p:cNvSpPr>
            <a:spLocks noGrp="1"/>
          </p:cNvSpPr>
          <p:nvPr>
            <p:ph type="sldNum" sz="quarter" idx="5"/>
          </p:nvPr>
        </p:nvSpPr>
        <p:spPr/>
        <p:txBody>
          <a:bodyPr/>
          <a:lstStyle/>
          <a:p>
            <a:fld id="{E98D64D8-6B6C-438B-8B83-CF46272FD790}" type="slidenum">
              <a:rPr lang="zh-TW" altLang="en-US" smtClean="0"/>
              <a:t>7</a:t>
            </a:fld>
            <a:endParaRPr lang="zh-TW" altLang="en-US"/>
          </a:p>
        </p:txBody>
      </p:sp>
    </p:spTree>
    <p:extLst>
      <p:ext uri="{BB962C8B-B14F-4D97-AF65-F5344CB8AC3E}">
        <p14:creationId xmlns:p14="http://schemas.microsoft.com/office/powerpoint/2010/main" val="377637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我們將輸入大小設為</a:t>
            </a:r>
            <a:r>
              <a:rPr lang="en-US" altLang="zh-TW" sz="1200" kern="1200" dirty="0">
                <a:solidFill>
                  <a:schemeClr val="tx1"/>
                </a:solidFill>
                <a:effectLst/>
                <a:latin typeface="+mn-lt"/>
                <a:ea typeface="+mn-ea"/>
                <a:cs typeface="+mn-cs"/>
              </a:rPr>
              <a:t>400</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hidden size</a:t>
            </a:r>
            <a:r>
              <a:rPr lang="zh-TW" altLang="zh-TW" sz="1200" kern="1200" dirty="0">
                <a:solidFill>
                  <a:schemeClr val="tx1"/>
                </a:solidFill>
                <a:effectLst/>
                <a:latin typeface="+mn-lt"/>
                <a:ea typeface="+mn-ea"/>
                <a:cs typeface="+mn-cs"/>
              </a:rPr>
              <a:t>設為</a:t>
            </a:r>
            <a:r>
              <a:rPr lang="en-US" altLang="zh-TW" sz="1200" kern="1200" dirty="0">
                <a:solidFill>
                  <a:schemeClr val="tx1"/>
                </a:solidFill>
                <a:effectLst/>
                <a:latin typeface="+mn-lt"/>
                <a:ea typeface="+mn-ea"/>
                <a:cs typeface="+mn-cs"/>
              </a:rPr>
              <a:t>1150</a:t>
            </a:r>
            <a:r>
              <a:rPr lang="zh-TW" altLang="zh-TW" sz="120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8</a:t>
            </a:fld>
            <a:endParaRPr lang="zh-TW" altLang="en-US"/>
          </a:p>
        </p:txBody>
      </p:sp>
    </p:spTree>
    <p:extLst>
      <p:ext uri="{BB962C8B-B14F-4D97-AF65-F5344CB8AC3E}">
        <p14:creationId xmlns:p14="http://schemas.microsoft.com/office/powerpoint/2010/main" val="267854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使用</a:t>
                </a:r>
                <a:r>
                  <a:rPr lang="en-US" altLang="zh-TW" dirty="0"/>
                  <a:t>weight tying</a:t>
                </a:r>
                <a:r>
                  <a:rPr lang="zh-TW" altLang="en-US" dirty="0"/>
                  <a:t>的技術，允許權重在</a:t>
                </a:r>
                <a:r>
                  <a:rPr lang="en-US" altLang="zh-TW" dirty="0"/>
                  <a:t>encoder</a:t>
                </a:r>
                <a:r>
                  <a:rPr lang="zh-TW" altLang="en-US" dirty="0"/>
                  <a:t>和</a:t>
                </a:r>
                <a:r>
                  <a:rPr lang="en-US" altLang="zh-TW" dirty="0"/>
                  <a:t>decoder</a:t>
                </a:r>
                <a:r>
                  <a:rPr lang="zh-TW" altLang="en-US" dirty="0"/>
                  <a:t>之間分享，減少學習參數的數量，會使用</a:t>
                </a:r>
                <a:r>
                  <a:rPr lang="en-US" altLang="zh-TW" dirty="0"/>
                  <a:t>W</a:t>
                </a:r>
                <a:r>
                  <a:rPr lang="zh-TW" altLang="en-US" dirty="0"/>
                  <a:t>的</a:t>
                </a:r>
                <a:r>
                  <a:rPr lang="en-US" altLang="zh-TW" dirty="0"/>
                  <a:t>transpose</a:t>
                </a:r>
                <a:r>
                  <a:rPr lang="zh-TW" altLang="en-US" dirty="0"/>
                  <a:t>去解碼。</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輸出</a:t>
                </a:r>
                <a14:m>
                  <m:oMath xmlns:m="http://schemas.openxmlformats.org/officeDocument/2006/math">
                    <m:acc>
                      <m:accPr>
                        <m:chr m:val="̂"/>
                        <m:ctrlPr>
                          <a:rPr lang="zh-TW" altLang="zh-TW" sz="1200" i="1" kern="1200">
                            <a:solidFill>
                              <a:schemeClr val="tx1"/>
                            </a:solidFill>
                            <a:effectLst/>
                            <a:latin typeface="Cambria Math" panose="02040503050406030204" pitchFamily="18" charset="0"/>
                            <a:ea typeface="+mn-ea"/>
                            <a:cs typeface="+mn-cs"/>
                          </a:rPr>
                        </m:ctrlPr>
                      </m:accPr>
                      <m:e>
                        <m:r>
                          <m:rPr>
                            <m:sty m:val="p"/>
                          </m:rPr>
                          <a:rPr lang="en-US" altLang="zh-TW" sz="1200" kern="1200">
                            <a:solidFill>
                              <a:schemeClr val="tx1"/>
                            </a:solidFill>
                            <a:effectLst/>
                            <a:latin typeface="Cambria Math" panose="02040503050406030204" pitchFamily="18" charset="0"/>
                            <a:ea typeface="+mn-ea"/>
                            <a:cs typeface="+mn-cs"/>
                          </a:rPr>
                          <m:t>y</m:t>
                        </m:r>
                      </m:e>
                    </m:acc>
                  </m:oMath>
                </a14:m>
                <a:r>
                  <a:rPr lang="zh-TW" altLang="zh-TW" sz="1200" kern="1200" dirty="0">
                    <a:solidFill>
                      <a:schemeClr val="tx1"/>
                    </a:solidFill>
                    <a:effectLst/>
                    <a:latin typeface="+mn-lt"/>
                    <a:ea typeface="+mn-ea"/>
                    <a:cs typeface="+mn-cs"/>
                  </a:rPr>
                  <a:t>隨後會經由</a:t>
                </a:r>
                <a:r>
                  <a:rPr lang="en-US" altLang="zh-TW" sz="1200" kern="1200" dirty="0">
                    <a:solidFill>
                      <a:schemeClr val="tx1"/>
                    </a:solidFill>
                    <a:effectLst/>
                    <a:latin typeface="+mn-lt"/>
                    <a:ea typeface="+mn-ea"/>
                    <a:cs typeface="+mn-cs"/>
                  </a:rPr>
                  <a:t>cross entropy loss</a:t>
                </a:r>
                <a:r>
                  <a:rPr lang="zh-TW" altLang="zh-TW" sz="1200" kern="1200" dirty="0">
                    <a:solidFill>
                      <a:schemeClr val="tx1"/>
                    </a:solidFill>
                    <a:effectLst/>
                    <a:latin typeface="+mn-lt"/>
                    <a:ea typeface="+mn-ea"/>
                    <a:cs typeface="+mn-cs"/>
                  </a:rPr>
                  <a:t>，被與想要的標籤</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m:rPr>
                            <m:sty m:val="p"/>
                          </m:rPr>
                          <a:rPr lang="en-US" altLang="zh-TW" sz="1200" kern="1200">
                            <a:solidFill>
                              <a:schemeClr val="tx1"/>
                            </a:solidFill>
                            <a:effectLst/>
                            <a:latin typeface="Cambria Math" panose="02040503050406030204" pitchFamily="18" charset="0"/>
                            <a:ea typeface="+mn-ea"/>
                            <a:cs typeface="+mn-cs"/>
                          </a:rPr>
                          <m:t>y</m:t>
                        </m:r>
                      </m:e>
                      <m:sub>
                        <m:r>
                          <a:rPr lang="en-US" altLang="zh-TW" sz="1200" i="1" kern="1200">
                            <a:solidFill>
                              <a:schemeClr val="tx1"/>
                            </a:solidFill>
                            <a:effectLst/>
                            <a:latin typeface="Cambria Math" panose="02040503050406030204" pitchFamily="18" charset="0"/>
                            <a:ea typeface="+mn-ea"/>
                            <a:cs typeface="+mn-cs"/>
                          </a:rPr>
                          <m:t>𝑏</m:t>
                        </m:r>
                        <m:r>
                          <a:rPr lang="en-US" altLang="zh-TW" sz="1200" i="1" kern="1200">
                            <a:solidFill>
                              <a:schemeClr val="tx1"/>
                            </a:solidFill>
                            <a:effectLst/>
                            <a:latin typeface="Cambria Math" panose="02040503050406030204" pitchFamily="18" charset="0"/>
                            <a:ea typeface="+mn-ea"/>
                            <a:cs typeface="+mn-cs"/>
                          </a:rPr>
                          <m:t>, </m:t>
                        </m:r>
                        <m:r>
                          <a:rPr lang="en-US" altLang="zh-TW" sz="1200" i="1" kern="1200">
                            <a:solidFill>
                              <a:schemeClr val="tx1"/>
                            </a:solidFill>
                            <a:effectLst/>
                            <a:latin typeface="Cambria Math" panose="02040503050406030204" pitchFamily="18" charset="0"/>
                            <a:ea typeface="+mn-ea"/>
                            <a:cs typeface="+mn-cs"/>
                          </a:rPr>
                          <m:t>𝑡</m:t>
                        </m:r>
                      </m:sub>
                      <m:sup>
                        <m:r>
                          <a:rPr lang="en-US" altLang="zh-TW" sz="1200" i="1" kern="1200">
                            <a:solidFill>
                              <a:schemeClr val="tx1"/>
                            </a:solidFill>
                            <a:effectLst/>
                            <a:latin typeface="Cambria Math" panose="02040503050406030204" pitchFamily="18" charset="0"/>
                            <a:ea typeface="+mn-ea"/>
                            <a:cs typeface="+mn-cs"/>
                          </a:rPr>
                          <m:t>𝑌</m:t>
                        </m:r>
                      </m:sup>
                    </m:sSubSup>
                  </m:oMath>
                </a14:m>
                <a:r>
                  <a:rPr lang="zh-TW" altLang="zh-TW" sz="1200" kern="1200" dirty="0">
                    <a:solidFill>
                      <a:schemeClr val="tx1"/>
                    </a:solidFill>
                    <a:effectLst/>
                    <a:latin typeface="+mn-lt"/>
                    <a:ea typeface="+mn-ea"/>
                    <a:cs typeface="+mn-cs"/>
                  </a:rPr>
                  <a:t>比較，且模型的參數會在多次的迭代中相對應地更新。</a:t>
                </a:r>
              </a:p>
              <a:p>
                <a:endParaRPr lang="en-US" altLang="zh-TW" dirty="0"/>
              </a:p>
            </p:txBody>
          </p:sp>
        </mc:Choice>
        <mc:Fallback xmlns="">
          <p:sp>
            <p:nvSpPr>
              <p:cNvPr id="3" name="備忘稿版面配置區 2"/>
              <p:cNvSpPr>
                <a:spLocks noGrp="1"/>
              </p:cNvSpPr>
              <p:nvPr>
                <p:ph type="body" idx="1"/>
              </p:nvPr>
            </p:nvSpPr>
            <p:spPr/>
            <p:txBody>
              <a:bodyPr/>
              <a:lstStyle/>
              <a:p>
                <a:r>
                  <a:rPr lang="zh-TW" altLang="en-US" dirty="0"/>
                  <a:t>使用</a:t>
                </a:r>
                <a:r>
                  <a:rPr lang="en-US" altLang="zh-TW" dirty="0"/>
                  <a:t>weight tying</a:t>
                </a:r>
                <a:r>
                  <a:rPr lang="zh-TW" altLang="en-US" dirty="0"/>
                  <a:t>的技術，允許權重在</a:t>
                </a:r>
                <a:r>
                  <a:rPr lang="en-US" altLang="zh-TW" dirty="0"/>
                  <a:t>encoder</a:t>
                </a:r>
                <a:r>
                  <a:rPr lang="zh-TW" altLang="en-US" dirty="0"/>
                  <a:t>和</a:t>
                </a:r>
                <a:r>
                  <a:rPr lang="en-US" altLang="zh-TW" dirty="0"/>
                  <a:t>decoder</a:t>
                </a:r>
                <a:r>
                  <a:rPr lang="zh-TW" altLang="en-US" dirty="0"/>
                  <a:t>之間分享，減少學習參數的數量，會使用</a:t>
                </a:r>
                <a:r>
                  <a:rPr lang="en-US" altLang="zh-TW" dirty="0"/>
                  <a:t>W</a:t>
                </a:r>
                <a:r>
                  <a:rPr lang="zh-TW" altLang="en-US" dirty="0"/>
                  <a:t>的</a:t>
                </a:r>
                <a:r>
                  <a:rPr lang="en-US" altLang="zh-TW" dirty="0"/>
                  <a:t>transpose</a:t>
                </a:r>
                <a:r>
                  <a:rPr lang="zh-TW" altLang="en-US" dirty="0"/>
                  <a:t>去解碼。</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輸出</a:t>
                </a:r>
                <a:r>
                  <a:rPr lang="en-US" altLang="zh-TW" sz="1200" i="0" kern="1200">
                    <a:solidFill>
                      <a:schemeClr val="tx1"/>
                    </a:solidFill>
                    <a:effectLst/>
                    <a:latin typeface="+mn-lt"/>
                    <a:ea typeface="+mn-ea"/>
                    <a:cs typeface="+mn-cs"/>
                  </a:rPr>
                  <a:t>y</a:t>
                </a:r>
                <a:r>
                  <a:rPr lang="zh-TW" altLang="zh-TW" sz="1200" i="0" kern="120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隨後會經由</a:t>
                </a:r>
                <a:r>
                  <a:rPr lang="en-US" altLang="zh-TW" sz="1200" kern="1200" dirty="0">
                    <a:solidFill>
                      <a:schemeClr val="tx1"/>
                    </a:solidFill>
                    <a:effectLst/>
                    <a:latin typeface="+mn-lt"/>
                    <a:ea typeface="+mn-ea"/>
                    <a:cs typeface="+mn-cs"/>
                  </a:rPr>
                  <a:t>cross entropy loss</a:t>
                </a:r>
                <a:r>
                  <a:rPr lang="zh-TW" altLang="zh-TW" sz="1200" kern="1200" dirty="0">
                    <a:solidFill>
                      <a:schemeClr val="tx1"/>
                    </a:solidFill>
                    <a:effectLst/>
                    <a:latin typeface="+mn-lt"/>
                    <a:ea typeface="+mn-ea"/>
                    <a:cs typeface="+mn-cs"/>
                  </a:rPr>
                  <a:t>，被與想要的標籤</a:t>
                </a:r>
                <a:r>
                  <a:rPr lang="en-US" altLang="zh-TW" sz="1200" i="0" kern="1200">
                    <a:solidFill>
                      <a:schemeClr val="tx1"/>
                    </a:solidFill>
                    <a:effectLst/>
                    <a:latin typeface="+mn-lt"/>
                    <a:ea typeface="+mn-ea"/>
                    <a:cs typeface="+mn-cs"/>
                  </a:rPr>
                  <a:t>y</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𝑏, 𝑡</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^𝑌</a:t>
                </a:r>
                <a:r>
                  <a:rPr lang="zh-TW" altLang="zh-TW" sz="1200" kern="1200" dirty="0">
                    <a:solidFill>
                      <a:schemeClr val="tx1"/>
                    </a:solidFill>
                    <a:effectLst/>
                    <a:latin typeface="+mn-lt"/>
                    <a:ea typeface="+mn-ea"/>
                    <a:cs typeface="+mn-cs"/>
                  </a:rPr>
                  <a:t>比較，且模型的參數會在多次的迭代中相對應地更新。</a:t>
                </a:r>
              </a:p>
              <a:p>
                <a:endParaRPr lang="en-US" altLang="zh-TW" dirty="0"/>
              </a:p>
            </p:txBody>
          </p:sp>
        </mc:Fallback>
      </mc:AlternateContent>
      <p:sp>
        <p:nvSpPr>
          <p:cNvPr id="4" name="投影片編號版面配置區 3"/>
          <p:cNvSpPr>
            <a:spLocks noGrp="1"/>
          </p:cNvSpPr>
          <p:nvPr>
            <p:ph type="sldNum" sz="quarter" idx="5"/>
          </p:nvPr>
        </p:nvSpPr>
        <p:spPr/>
        <p:txBody>
          <a:bodyPr/>
          <a:lstStyle/>
          <a:p>
            <a:fld id="{E98D64D8-6B6C-438B-8B83-CF46272FD790}" type="slidenum">
              <a:rPr lang="zh-TW" altLang="en-US" smtClean="0"/>
              <a:t>9</a:t>
            </a:fld>
            <a:endParaRPr lang="zh-TW" altLang="en-US"/>
          </a:p>
        </p:txBody>
      </p:sp>
    </p:spTree>
    <p:extLst>
      <p:ext uri="{BB962C8B-B14F-4D97-AF65-F5344CB8AC3E}">
        <p14:creationId xmlns:p14="http://schemas.microsoft.com/office/powerpoint/2010/main" val="403259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lvl="0"/>
                <a:r>
                  <a:rPr lang="zh-TW" altLang="zh-TW" sz="1200" kern="1200" dirty="0">
                    <a:solidFill>
                      <a:schemeClr val="tx1"/>
                    </a:solidFill>
                    <a:effectLst/>
                    <a:latin typeface="+mn-lt"/>
                    <a:ea typeface="+mn-ea"/>
                    <a:cs typeface="+mn-cs"/>
                  </a:rPr>
                  <a:t>多樣性的控制（</a:t>
                </a:r>
                <a:r>
                  <a:rPr lang="en-US" altLang="zh-TW" sz="1200" kern="1200" dirty="0">
                    <a:solidFill>
                      <a:schemeClr val="tx1"/>
                    </a:solidFill>
                    <a:effectLst/>
                    <a:latin typeface="+mn-lt"/>
                    <a:ea typeface="+mn-ea"/>
                    <a:cs typeface="+mn-cs"/>
                  </a:rPr>
                  <a:t>Diversity Control</a:t>
                </a:r>
                <a:r>
                  <a:rPr lang="zh-TW" altLang="zh-TW" sz="1200" kern="1200" dirty="0">
                    <a:solidFill>
                      <a:schemeClr val="tx1"/>
                    </a:solidFill>
                    <a:effectLst/>
                    <a:latin typeface="+mn-lt"/>
                    <a:ea typeface="+mn-ea"/>
                    <a:cs typeface="+mn-cs"/>
                  </a:rPr>
                  <a:t>）：為了控制被預測文字的多樣性，一個被稱為「溫度（</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a:t>
                </a:r>
                <a14:m>
                  <m:oMath xmlns:m="http://schemas.openxmlformats.org/officeDocument/2006/math">
                    <m:r>
                      <m:rPr>
                        <m:sty m:val="p"/>
                      </m:rPr>
                      <a:rPr lang="en-US" altLang="zh-TW" sz="1200" kern="1200">
                        <a:solidFill>
                          <a:schemeClr val="tx1"/>
                        </a:solidFill>
                        <a:effectLst/>
                        <a:latin typeface="Cambria Math" panose="02040503050406030204" pitchFamily="18" charset="0"/>
                        <a:ea typeface="+mn-ea"/>
                        <a:cs typeface="+mn-cs"/>
                      </a:rPr>
                      <m:t>τ</m:t>
                    </m:r>
                  </m:oMath>
                </a14:m>
                <a:r>
                  <a:rPr lang="zh-TW" altLang="zh-TW" sz="1200" kern="1200" dirty="0">
                    <a:solidFill>
                      <a:schemeClr val="tx1"/>
                    </a:solidFill>
                    <a:effectLst/>
                    <a:latin typeface="+mn-lt"/>
                    <a:ea typeface="+mn-ea"/>
                    <a:cs typeface="+mn-cs"/>
                  </a:rPr>
                  <a:t>」的超參數（</a:t>
                </a:r>
                <a:r>
                  <a:rPr lang="en-US" altLang="zh-TW" sz="1200" kern="1200" dirty="0">
                    <a:solidFill>
                      <a:schemeClr val="tx1"/>
                    </a:solidFill>
                    <a:effectLst/>
                    <a:latin typeface="+mn-lt"/>
                    <a:ea typeface="+mn-ea"/>
                    <a:cs typeface="+mn-cs"/>
                  </a:rPr>
                  <a:t>Hyper-parameter</a:t>
                </a:r>
                <a:r>
                  <a:rPr lang="zh-TW" altLang="zh-TW" sz="1200" kern="1200" dirty="0">
                    <a:solidFill>
                      <a:schemeClr val="tx1"/>
                    </a:solidFill>
                    <a:effectLst/>
                    <a:latin typeface="+mn-lt"/>
                    <a:ea typeface="+mn-ea"/>
                    <a:cs typeface="+mn-cs"/>
                  </a:rPr>
                  <a:t>）在使用</a:t>
                </a:r>
                <a:r>
                  <a:rPr lang="en-US" altLang="zh-TW" sz="1200" kern="1200" dirty="0" err="1">
                    <a:solidFill>
                      <a:schemeClr val="tx1"/>
                    </a:solidFill>
                    <a:effectLst/>
                    <a:latin typeface="+mn-lt"/>
                    <a:ea typeface="+mn-ea"/>
                    <a:cs typeface="+mn-cs"/>
                  </a:rPr>
                  <a:t>softmax</a:t>
                </a:r>
                <a:r>
                  <a:rPr lang="zh-TW" altLang="zh-TW" sz="1200" kern="1200" dirty="0">
                    <a:solidFill>
                      <a:schemeClr val="tx1"/>
                    </a:solidFill>
                    <a:effectLst/>
                    <a:latin typeface="+mn-lt"/>
                    <a:ea typeface="+mn-ea"/>
                    <a:cs typeface="+mn-cs"/>
                  </a:rPr>
                  <a:t>函數前，透過縮放輸出的向量</a:t>
                </a:r>
                <a:r>
                  <a:rPr lang="en-US" altLang="zh-TW" sz="1200" kern="1200" dirty="0">
                    <a:solidFill>
                      <a:schemeClr val="tx1"/>
                    </a:solidFill>
                    <a:effectLst/>
                    <a:latin typeface="+mn-lt"/>
                    <a:ea typeface="+mn-ea"/>
                    <a:cs typeface="+mn-cs"/>
                  </a:rPr>
                  <a:t>ο</a:t>
                </a:r>
                <a:r>
                  <a:rPr lang="zh-TW" altLang="zh-TW" sz="1200" kern="1200" dirty="0">
                    <a:solidFill>
                      <a:schemeClr val="tx1"/>
                    </a:solidFill>
                    <a:effectLst/>
                    <a:latin typeface="+mn-lt"/>
                    <a:ea typeface="+mn-ea"/>
                    <a:cs typeface="+mn-cs"/>
                  </a:rPr>
                  <a:t>被用在生成階段。換句話說，輸出向量的對數（</a:t>
                </a:r>
                <a:r>
                  <a:rPr lang="en-US" altLang="zh-TW" sz="1200" kern="1200" dirty="0">
                    <a:solidFill>
                      <a:schemeClr val="tx1"/>
                    </a:solidFill>
                    <a:effectLst/>
                    <a:latin typeface="+mn-lt"/>
                    <a:ea typeface="+mn-ea"/>
                    <a:cs typeface="+mn-cs"/>
                  </a:rPr>
                  <a:t>logit</a:t>
                </a:r>
                <a:r>
                  <a:rPr lang="zh-TW" altLang="zh-TW" sz="1200" kern="1200" dirty="0">
                    <a:solidFill>
                      <a:schemeClr val="tx1"/>
                    </a:solidFill>
                    <a:effectLst/>
                    <a:latin typeface="+mn-lt"/>
                    <a:ea typeface="+mn-ea"/>
                    <a:cs typeface="+mn-cs"/>
                  </a:rPr>
                  <a:t>）被</a:t>
                </a:r>
                <a14:m>
                  <m:oMath xmlns:m="http://schemas.openxmlformats.org/officeDocument/2006/math">
                    <m:r>
                      <m:rPr>
                        <m:sty m:val="p"/>
                      </m:rPr>
                      <a:rPr lang="en-US" altLang="zh-TW" sz="1200" kern="1200">
                        <a:solidFill>
                          <a:schemeClr val="tx1"/>
                        </a:solidFill>
                        <a:effectLst/>
                        <a:latin typeface="Cambria Math" panose="02040503050406030204" pitchFamily="18" charset="0"/>
                        <a:ea typeface="+mn-ea"/>
                        <a:cs typeface="+mn-cs"/>
                      </a:rPr>
                      <m:t>τ</m:t>
                    </m:r>
                  </m:oMath>
                </a14:m>
                <a:r>
                  <a:rPr lang="zh-TW" altLang="zh-TW" sz="1200" kern="1200" dirty="0">
                    <a:solidFill>
                      <a:schemeClr val="tx1"/>
                    </a:solidFill>
                    <a:effectLst/>
                    <a:latin typeface="+mn-lt"/>
                    <a:ea typeface="+mn-ea"/>
                    <a:cs typeface="+mn-cs"/>
                  </a:rPr>
                  <a:t>分割。</a:t>
                </a:r>
                <a:r>
                  <a:rPr lang="en-US" altLang="zh-TW" sz="1200" kern="1200" dirty="0">
                    <a:solidFill>
                      <a:schemeClr val="tx1"/>
                    </a:solidFill>
                    <a:effectLst/>
                    <a:latin typeface="+mn-lt"/>
                    <a:ea typeface="+mn-ea"/>
                    <a:cs typeface="+mn-cs"/>
                  </a:rPr>
                  <a:t>ο</a:t>
                </a:r>
                <a:r>
                  <a:rPr lang="zh-TW" altLang="zh-TW" sz="1200" kern="1200" dirty="0">
                    <a:solidFill>
                      <a:schemeClr val="tx1"/>
                    </a:solidFill>
                    <a:effectLst/>
                    <a:latin typeface="+mn-lt"/>
                    <a:ea typeface="+mn-ea"/>
                    <a:cs typeface="+mn-cs"/>
                  </a:rPr>
                  <a:t>上的</a:t>
                </a:r>
                <a:r>
                  <a:rPr lang="en-US" altLang="zh-TW" sz="1200" kern="1200" dirty="0" err="1">
                    <a:solidFill>
                      <a:schemeClr val="tx1"/>
                    </a:solidFill>
                    <a:effectLst/>
                    <a:latin typeface="+mn-lt"/>
                    <a:ea typeface="+mn-ea"/>
                    <a:cs typeface="+mn-cs"/>
                  </a:rPr>
                  <a:t>softmax</a:t>
                </a:r>
                <a:r>
                  <a:rPr lang="zh-TW" altLang="zh-TW" sz="1200" kern="1200" dirty="0">
                    <a:solidFill>
                      <a:schemeClr val="tx1"/>
                    </a:solidFill>
                    <a:effectLst/>
                    <a:latin typeface="+mn-lt"/>
                    <a:ea typeface="+mn-ea"/>
                    <a:cs typeface="+mn-cs"/>
                  </a:rPr>
                  <a:t>函式產生了機率值</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acc>
                          <m:accPr>
                            <m:chr m:val="̂"/>
                            <m:ctrlPr>
                              <a:rPr lang="zh-TW" altLang="zh-TW" sz="1200" i="1" kern="1200">
                                <a:solidFill>
                                  <a:schemeClr val="tx1"/>
                                </a:solidFill>
                                <a:effectLst/>
                                <a:latin typeface="Cambria Math" panose="02040503050406030204" pitchFamily="18" charset="0"/>
                                <a:ea typeface="+mn-ea"/>
                                <a:cs typeface="+mn-cs"/>
                              </a:rPr>
                            </m:ctrlPr>
                          </m:accPr>
                          <m:e>
                            <m:r>
                              <m:rPr>
                                <m:sty m:val="p"/>
                              </m:rPr>
                              <a:rPr lang="en-US" altLang="zh-TW" sz="1200" kern="1200">
                                <a:solidFill>
                                  <a:schemeClr val="tx1"/>
                                </a:solidFill>
                                <a:effectLst/>
                                <a:latin typeface="Cambria Math" panose="02040503050406030204" pitchFamily="18" charset="0"/>
                                <a:ea typeface="+mn-ea"/>
                                <a:cs typeface="+mn-cs"/>
                              </a:rPr>
                              <m:t>y</m:t>
                            </m:r>
                          </m:e>
                        </m:acc>
                      </m:e>
                      <m:sub>
                        <m:r>
                          <a:rPr lang="en-US" altLang="zh-TW" sz="1200" i="1" kern="1200">
                            <a:solidFill>
                              <a:schemeClr val="tx1"/>
                            </a:solidFill>
                            <a:effectLst/>
                            <a:latin typeface="Cambria Math" panose="02040503050406030204" pitchFamily="18" charset="0"/>
                            <a:ea typeface="+mn-ea"/>
                            <a:cs typeface="+mn-cs"/>
                          </a:rPr>
                          <m:t>𝑘</m:t>
                        </m:r>
                      </m:sub>
                    </m:sSub>
                  </m:oMath>
                </a14:m>
                <a:r>
                  <a:rPr lang="zh-TW" altLang="zh-TW" sz="1200" kern="1200" dirty="0">
                    <a:solidFill>
                      <a:schemeClr val="tx1"/>
                    </a:solidFill>
                    <a:effectLst/>
                    <a:latin typeface="+mn-lt"/>
                    <a:ea typeface="+mn-ea"/>
                    <a:cs typeface="+mn-cs"/>
                  </a:rPr>
                  <a:t>：</a:t>
                </a:r>
              </a:p>
              <a:p>
                <a:pPr/>
                <a14:m>
                  <m:oMathPara xmlns:m="http://schemas.openxmlformats.org/officeDocument/2006/math">
                    <m:oMathParaPr>
                      <m:jc m:val="centerGroup"/>
                    </m:oMathParaPr>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acc>
                            <m:accPr>
                              <m:chr m:val="̂"/>
                              <m:ctrlPr>
                                <a:rPr lang="zh-TW" altLang="zh-TW" sz="1200" i="1" kern="1200">
                                  <a:solidFill>
                                    <a:schemeClr val="tx1"/>
                                  </a:solidFill>
                                  <a:effectLst/>
                                  <a:latin typeface="Cambria Math" panose="02040503050406030204" pitchFamily="18" charset="0"/>
                                  <a:ea typeface="+mn-ea"/>
                                  <a:cs typeface="+mn-cs"/>
                                </a:rPr>
                              </m:ctrlPr>
                            </m:accPr>
                            <m:e>
                              <m:r>
                                <m:rPr>
                                  <m:sty m:val="p"/>
                                </m:rPr>
                                <a:rPr lang="en-US" altLang="zh-TW" sz="1200" kern="1200">
                                  <a:solidFill>
                                    <a:schemeClr val="tx1"/>
                                  </a:solidFill>
                                  <a:effectLst/>
                                  <a:latin typeface="Cambria Math" panose="02040503050406030204" pitchFamily="18" charset="0"/>
                                  <a:ea typeface="+mn-ea"/>
                                  <a:cs typeface="+mn-cs"/>
                                </a:rPr>
                                <m:t>y</m:t>
                              </m:r>
                            </m:e>
                          </m:acc>
                        </m:e>
                        <m:sub>
                          <m:r>
                            <a:rPr lang="en-US" altLang="zh-TW" sz="1200" i="1" kern="1200">
                              <a:solidFill>
                                <a:schemeClr val="tx1"/>
                              </a:solidFill>
                              <a:effectLst/>
                              <a:latin typeface="Cambria Math" panose="02040503050406030204" pitchFamily="18" charset="0"/>
                              <a:ea typeface="+mn-ea"/>
                              <a:cs typeface="+mn-cs"/>
                            </a:rPr>
                            <m:t>𝑘</m:t>
                          </m:r>
                        </m:sub>
                      </m:sSub>
                      <m:r>
                        <a:rPr lang="en-US" altLang="zh-TW" sz="1200" i="1" kern="1200">
                          <a:solidFill>
                            <a:schemeClr val="tx1"/>
                          </a:solidFill>
                          <a:effectLst/>
                          <a:latin typeface="Cambria Math" panose="02040503050406030204" pitchFamily="18" charset="0"/>
                          <a:ea typeface="+mn-ea"/>
                          <a:cs typeface="+mn-cs"/>
                        </a:rPr>
                        <m:t>= </m:t>
                      </m:r>
                      <m:f>
                        <m:fPr>
                          <m:ctrlPr>
                            <a:rPr lang="zh-TW" altLang="zh-TW" sz="1200" i="1" kern="1200">
                              <a:solidFill>
                                <a:schemeClr val="tx1"/>
                              </a:solidFill>
                              <a:effectLst/>
                              <a:latin typeface="Cambria Math" panose="02040503050406030204" pitchFamily="18" charset="0"/>
                              <a:ea typeface="+mn-ea"/>
                              <a:cs typeface="+mn-cs"/>
                            </a:rPr>
                          </m:ctrlPr>
                        </m:fPr>
                        <m:num>
                          <m:sSup>
                            <m:sSupPr>
                              <m:ctrlPr>
                                <a:rPr lang="zh-TW" altLang="zh-TW" sz="1200" i="1" kern="120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𝑒</m:t>
                              </m:r>
                            </m:e>
                            <m:sup>
                              <m:f>
                                <m:fPr>
                                  <m:ctrlPr>
                                    <a:rPr lang="zh-TW" altLang="zh-TW" sz="1200" i="1" kern="1200">
                                      <a:solidFill>
                                        <a:schemeClr val="tx1"/>
                                      </a:solidFill>
                                      <a:effectLst/>
                                      <a:latin typeface="Cambria Math" panose="02040503050406030204" pitchFamily="18" charset="0"/>
                                      <a:ea typeface="+mn-ea"/>
                                      <a:cs typeface="+mn-cs"/>
                                    </a:rPr>
                                  </m:ctrlPr>
                                </m:fPr>
                                <m:num>
                                  <m:sSup>
                                    <m:sSupPr>
                                      <m:ctrlPr>
                                        <a:rPr lang="zh-TW" altLang="zh-TW" sz="1200" i="1" kern="120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𝑜</m:t>
                                      </m:r>
                                    </m:e>
                                    <m:sup>
                                      <m:r>
                                        <a:rPr lang="en-US" altLang="zh-TW" sz="1200" i="1" kern="1200">
                                          <a:solidFill>
                                            <a:schemeClr val="tx1"/>
                                          </a:solidFill>
                                          <a:effectLst/>
                                          <a:latin typeface="Cambria Math" panose="02040503050406030204" pitchFamily="18" charset="0"/>
                                          <a:ea typeface="+mn-ea"/>
                                          <a:cs typeface="+mn-cs"/>
                                        </a:rPr>
                                        <m:t>𝑘</m:t>
                                      </m:r>
                                    </m:sup>
                                  </m:sSup>
                                </m:num>
                                <m:den>
                                  <m:r>
                                    <m:rPr>
                                      <m:sty m:val="p"/>
                                    </m:rPr>
                                    <a:rPr lang="en-US" altLang="zh-TW" sz="1200" kern="1200">
                                      <a:solidFill>
                                        <a:schemeClr val="tx1"/>
                                      </a:solidFill>
                                      <a:effectLst/>
                                      <a:latin typeface="Cambria Math" panose="02040503050406030204" pitchFamily="18" charset="0"/>
                                      <a:ea typeface="+mn-ea"/>
                                      <a:cs typeface="+mn-cs"/>
                                    </a:rPr>
                                    <m:t>τ</m:t>
                                  </m:r>
                                </m:den>
                              </m:f>
                            </m:sup>
                          </m:sSup>
                        </m:num>
                        <m:den>
                          <m:nary>
                            <m:naryPr>
                              <m:chr m:val="∑"/>
                              <m:limLoc m:val="undOvr"/>
                              <m:ctrlPr>
                                <a:rPr lang="zh-TW" altLang="zh-TW" sz="1200" i="1" kern="1200">
                                  <a:solidFill>
                                    <a:schemeClr val="tx1"/>
                                  </a:solidFill>
                                  <a:effectLst/>
                                  <a:latin typeface="Cambria Math" panose="02040503050406030204" pitchFamily="18" charset="0"/>
                                  <a:ea typeface="+mn-ea"/>
                                  <a:cs typeface="+mn-cs"/>
                                </a:rPr>
                              </m:ctrlPr>
                            </m:naryPr>
                            <m:sub>
                              <m:r>
                                <a:rPr lang="en-US" altLang="zh-TW" sz="1200" i="1" kern="1200">
                                  <a:solidFill>
                                    <a:schemeClr val="tx1"/>
                                  </a:solidFill>
                                  <a:effectLst/>
                                  <a:latin typeface="Cambria Math" panose="02040503050406030204" pitchFamily="18" charset="0"/>
                                  <a:ea typeface="+mn-ea"/>
                                  <a:cs typeface="+mn-cs"/>
                                </a:rPr>
                                <m:t>𝑗</m:t>
                              </m:r>
                              <m:r>
                                <a:rPr lang="en-US" altLang="zh-TW" sz="1200" i="1" kern="1200">
                                  <a:solidFill>
                                    <a:schemeClr val="tx1"/>
                                  </a:solidFill>
                                  <a:effectLst/>
                                  <a:latin typeface="Cambria Math" panose="02040503050406030204" pitchFamily="18" charset="0"/>
                                  <a:ea typeface="+mn-ea"/>
                                  <a:cs typeface="+mn-cs"/>
                                </a:rPr>
                                <m:t>=1</m:t>
                              </m:r>
                            </m:sub>
                            <m:sup>
                              <m:r>
                                <a:rPr lang="en-US" altLang="zh-TW" sz="1200" i="1" kern="1200">
                                  <a:solidFill>
                                    <a:schemeClr val="tx1"/>
                                  </a:solidFill>
                                  <a:effectLst/>
                                  <a:latin typeface="Cambria Math" panose="02040503050406030204" pitchFamily="18" charset="0"/>
                                  <a:ea typeface="+mn-ea"/>
                                  <a:cs typeface="+mn-cs"/>
                                </a:rPr>
                                <m:t>𝑉</m:t>
                              </m:r>
                            </m:sup>
                            <m:e>
                              <m:sSup>
                                <m:sSupPr>
                                  <m:ctrlPr>
                                    <a:rPr lang="zh-TW" altLang="zh-TW" sz="1200" i="1" kern="120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𝑒</m:t>
                                  </m:r>
                                </m:e>
                                <m:sup>
                                  <m:f>
                                    <m:fPr>
                                      <m:ctrlPr>
                                        <a:rPr lang="zh-TW" altLang="zh-TW" sz="1200" i="1" kern="1200">
                                          <a:solidFill>
                                            <a:schemeClr val="tx1"/>
                                          </a:solidFill>
                                          <a:effectLst/>
                                          <a:latin typeface="Cambria Math" panose="02040503050406030204" pitchFamily="18" charset="0"/>
                                          <a:ea typeface="+mn-ea"/>
                                          <a:cs typeface="+mn-cs"/>
                                        </a:rPr>
                                      </m:ctrlPr>
                                    </m:fPr>
                                    <m:num>
                                      <m:sSup>
                                        <m:sSupPr>
                                          <m:ctrlPr>
                                            <a:rPr lang="zh-TW" altLang="zh-TW" sz="1200" i="1" kern="120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𝑜</m:t>
                                          </m:r>
                                        </m:e>
                                        <m:sup>
                                          <m:r>
                                            <a:rPr lang="en-US" altLang="zh-TW" sz="1200" i="1" kern="1200">
                                              <a:solidFill>
                                                <a:schemeClr val="tx1"/>
                                              </a:solidFill>
                                              <a:effectLst/>
                                              <a:latin typeface="Cambria Math" panose="02040503050406030204" pitchFamily="18" charset="0"/>
                                              <a:ea typeface="+mn-ea"/>
                                              <a:cs typeface="+mn-cs"/>
                                            </a:rPr>
                                            <m:t>𝑗</m:t>
                                          </m:r>
                                        </m:sup>
                                      </m:sSup>
                                    </m:num>
                                    <m:den>
                                      <m:r>
                                        <m:rPr>
                                          <m:sty m:val="p"/>
                                        </m:rPr>
                                        <a:rPr lang="en-US" altLang="zh-TW" sz="1200" kern="1200">
                                          <a:solidFill>
                                            <a:schemeClr val="tx1"/>
                                          </a:solidFill>
                                          <a:effectLst/>
                                          <a:latin typeface="Cambria Math" panose="02040503050406030204" pitchFamily="18" charset="0"/>
                                          <a:ea typeface="+mn-ea"/>
                                          <a:cs typeface="+mn-cs"/>
                                        </a:rPr>
                                        <m:t>τ</m:t>
                                      </m:r>
                                    </m:den>
                                  </m:f>
                                </m:sup>
                              </m:sSup>
                            </m:e>
                          </m:nary>
                        </m:den>
                      </m:f>
                    </m:oMath>
                  </m:oMathPara>
                </a14:m>
                <a:endParaRPr lang="zh-TW" altLang="zh-TW" sz="1200" kern="1200" dirty="0">
                  <a:solidFill>
                    <a:schemeClr val="tx1"/>
                  </a:solidFill>
                  <a:effectLst/>
                  <a:latin typeface="+mn-lt"/>
                  <a:ea typeface="+mn-ea"/>
                  <a:cs typeface="+mn-cs"/>
                </a:endParaRPr>
              </a:p>
              <a:p>
                <a14:m>
                  <m:oMath xmlns:m="http://schemas.openxmlformats.org/officeDocument/2006/math">
                    <m:sSup>
                      <m:sSupPr>
                        <m:ctrlPr>
                          <a:rPr lang="zh-TW" altLang="zh-TW" sz="1200" i="1" kern="1200" smtClean="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𝑜</m:t>
                        </m:r>
                      </m:e>
                      <m:sup>
                        <m:r>
                          <a:rPr lang="en-US" altLang="zh-TW" sz="1200" i="1" kern="1200">
                            <a:solidFill>
                              <a:schemeClr val="tx1"/>
                            </a:solidFill>
                            <a:effectLst/>
                            <a:latin typeface="Cambria Math" panose="02040503050406030204" pitchFamily="18" charset="0"/>
                            <a:ea typeface="+mn-ea"/>
                            <a:cs typeface="+mn-cs"/>
                          </a:rPr>
                          <m:t>𝑘</m:t>
                        </m:r>
                      </m:sup>
                    </m:sSup>
                  </m:oMath>
                </a14:m>
                <a:r>
                  <a:rPr lang="zh-TW" altLang="zh-TW" sz="1200" kern="1200" dirty="0">
                    <a:solidFill>
                      <a:schemeClr val="tx1"/>
                    </a:solidFill>
                    <a:effectLst/>
                    <a:latin typeface="+mn-lt"/>
                    <a:ea typeface="+mn-ea"/>
                    <a:cs typeface="+mn-cs"/>
                  </a:rPr>
                  <a:t>代表輸出向量的元素，其對應於字彙表裡在</a:t>
                </a:r>
                <a:r>
                  <a:rPr lang="en-US" altLang="zh-TW" sz="1200" kern="1200" dirty="0">
                    <a:solidFill>
                      <a:schemeClr val="tx1"/>
                    </a:solidFill>
                    <a:effectLst/>
                    <a:latin typeface="+mn-lt"/>
                    <a:ea typeface="+mn-ea"/>
                    <a:cs typeface="+mn-cs"/>
                  </a:rPr>
                  <a:t>index</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k</a:t>
                </a:r>
                <a:r>
                  <a:rPr lang="zh-TW" altLang="zh-TW" sz="1200" kern="1200" dirty="0">
                    <a:solidFill>
                      <a:schemeClr val="tx1"/>
                    </a:solidFill>
                    <a:effectLst/>
                    <a:latin typeface="+mn-lt"/>
                    <a:ea typeface="+mn-ea"/>
                    <a:cs typeface="+mn-cs"/>
                  </a:rPr>
                  <a:t>的字詞。當</a:t>
                </a:r>
                <a14:m>
                  <m:oMath xmlns:m="http://schemas.openxmlformats.org/officeDocument/2006/math">
                    <m:r>
                      <m:rPr>
                        <m:sty m:val="p"/>
                      </m:rPr>
                      <a:rPr lang="en-US" altLang="zh-TW" sz="1200" kern="1200">
                        <a:solidFill>
                          <a:schemeClr val="tx1"/>
                        </a:solidFill>
                        <a:effectLst/>
                        <a:latin typeface="Cambria Math" panose="02040503050406030204" pitchFamily="18" charset="0"/>
                        <a:ea typeface="+mn-ea"/>
                        <a:cs typeface="+mn-cs"/>
                      </a:rPr>
                      <m:t>τ</m:t>
                    </m:r>
                  </m:oMath>
                </a14:m>
                <a:r>
                  <a:rPr lang="zh-TW" altLang="zh-TW" sz="1200" kern="1200" dirty="0">
                    <a:solidFill>
                      <a:schemeClr val="tx1"/>
                    </a:solidFill>
                    <a:effectLst/>
                    <a:latin typeface="+mn-lt"/>
                    <a:ea typeface="+mn-ea"/>
                    <a:cs typeface="+mn-cs"/>
                  </a:rPr>
                  <a:t>被設成是</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softmax</a:t>
                </a:r>
                <a:r>
                  <a:rPr lang="zh-TW" altLang="zh-TW" sz="1200" kern="1200" dirty="0">
                    <a:solidFill>
                      <a:schemeClr val="tx1"/>
                    </a:solidFill>
                    <a:effectLst/>
                    <a:latin typeface="+mn-lt"/>
                    <a:ea typeface="+mn-ea"/>
                    <a:cs typeface="+mn-cs"/>
                  </a:rPr>
                  <a:t>直接在指數上計算。較低的</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造成更保守的預測，因為它不太可能從不太可能的候選單詞中選擇。下一個字詞被基於</a:t>
                </a:r>
                <a14:m>
                  <m:oMath xmlns:m="http://schemas.openxmlformats.org/officeDocument/2006/math">
                    <m:acc>
                      <m:accPr>
                        <m:chr m:val="̂"/>
                        <m:ctrlPr>
                          <a:rPr lang="zh-TW" altLang="zh-TW" sz="1200" i="1" kern="1200">
                            <a:solidFill>
                              <a:schemeClr val="tx1"/>
                            </a:solidFill>
                            <a:effectLst/>
                            <a:latin typeface="Cambria Math" panose="02040503050406030204" pitchFamily="18" charset="0"/>
                            <a:ea typeface="+mn-ea"/>
                            <a:cs typeface="+mn-cs"/>
                          </a:rPr>
                        </m:ctrlPr>
                      </m:accPr>
                      <m:e>
                        <m:r>
                          <m:rPr>
                            <m:sty m:val="p"/>
                          </m:rPr>
                          <a:rPr lang="en-US" altLang="zh-TW" sz="1200" kern="1200">
                            <a:solidFill>
                              <a:schemeClr val="tx1"/>
                            </a:solidFill>
                            <a:effectLst/>
                            <a:latin typeface="Cambria Math" panose="02040503050406030204" pitchFamily="18" charset="0"/>
                            <a:ea typeface="+mn-ea"/>
                            <a:cs typeface="+mn-cs"/>
                          </a:rPr>
                          <m:t>y</m:t>
                        </m:r>
                      </m:e>
                    </m:acc>
                  </m:oMath>
                </a14:m>
                <a:r>
                  <a:rPr lang="zh-TW" altLang="zh-TW" sz="1200" kern="1200" dirty="0">
                    <a:solidFill>
                      <a:schemeClr val="tx1"/>
                    </a:solidFill>
                    <a:effectLst/>
                    <a:latin typeface="+mn-lt"/>
                    <a:ea typeface="+mn-ea"/>
                    <a:cs typeface="+mn-cs"/>
                  </a:rPr>
                  <a:t>機率向量上的多項式分布選擇。</a:t>
                </a:r>
              </a:p>
            </p:txBody>
          </p:sp>
        </mc:Choice>
        <mc:Fallback xmlns="">
          <p:sp>
            <p:nvSpPr>
              <p:cNvPr id="3" name="備忘稿版面配置區 2"/>
              <p:cNvSpPr>
                <a:spLocks noGrp="1"/>
              </p:cNvSpPr>
              <p:nvPr>
                <p:ph type="body" idx="1"/>
              </p:nvPr>
            </p:nvSpPr>
            <p:spPr/>
            <p:txBody>
              <a:bodyPr/>
              <a:lstStyle/>
              <a:p>
                <a:pPr lvl="0"/>
                <a:r>
                  <a:rPr lang="zh-TW" altLang="zh-TW" sz="1200" kern="1200" dirty="0">
                    <a:solidFill>
                      <a:schemeClr val="tx1"/>
                    </a:solidFill>
                    <a:effectLst/>
                    <a:latin typeface="+mn-lt"/>
                    <a:ea typeface="+mn-ea"/>
                    <a:cs typeface="+mn-cs"/>
                  </a:rPr>
                  <a:t>多樣性的控制（</a:t>
                </a:r>
                <a:r>
                  <a:rPr lang="en-US" altLang="zh-TW" sz="1200" kern="1200" dirty="0">
                    <a:solidFill>
                      <a:schemeClr val="tx1"/>
                    </a:solidFill>
                    <a:effectLst/>
                    <a:latin typeface="+mn-lt"/>
                    <a:ea typeface="+mn-ea"/>
                    <a:cs typeface="+mn-cs"/>
                  </a:rPr>
                  <a:t>Diversity Control</a:t>
                </a:r>
                <a:r>
                  <a:rPr lang="zh-TW" altLang="zh-TW" sz="1200" kern="1200" dirty="0">
                    <a:solidFill>
                      <a:schemeClr val="tx1"/>
                    </a:solidFill>
                    <a:effectLst/>
                    <a:latin typeface="+mn-lt"/>
                    <a:ea typeface="+mn-ea"/>
                    <a:cs typeface="+mn-cs"/>
                  </a:rPr>
                  <a:t>）：為了控制被預測文字的多樣性，一個被稱為「溫度（</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τ</a:t>
                </a:r>
                <a:r>
                  <a:rPr lang="zh-TW" altLang="zh-TW" sz="1200" kern="1200" dirty="0">
                    <a:solidFill>
                      <a:schemeClr val="tx1"/>
                    </a:solidFill>
                    <a:effectLst/>
                    <a:latin typeface="+mn-lt"/>
                    <a:ea typeface="+mn-ea"/>
                    <a:cs typeface="+mn-cs"/>
                  </a:rPr>
                  <a:t>」的超參數（</a:t>
                </a:r>
                <a:r>
                  <a:rPr lang="en-US" altLang="zh-TW" sz="1200" kern="1200" dirty="0">
                    <a:solidFill>
                      <a:schemeClr val="tx1"/>
                    </a:solidFill>
                    <a:effectLst/>
                    <a:latin typeface="+mn-lt"/>
                    <a:ea typeface="+mn-ea"/>
                    <a:cs typeface="+mn-cs"/>
                  </a:rPr>
                  <a:t>Hyper-parameter</a:t>
                </a:r>
                <a:r>
                  <a:rPr lang="zh-TW" altLang="zh-TW" sz="1200" kern="1200" dirty="0">
                    <a:solidFill>
                      <a:schemeClr val="tx1"/>
                    </a:solidFill>
                    <a:effectLst/>
                    <a:latin typeface="+mn-lt"/>
                    <a:ea typeface="+mn-ea"/>
                    <a:cs typeface="+mn-cs"/>
                  </a:rPr>
                  <a:t>）在使用</a:t>
                </a:r>
                <a:r>
                  <a:rPr lang="en-US" altLang="zh-TW" sz="1200" kern="1200" dirty="0" err="1">
                    <a:solidFill>
                      <a:schemeClr val="tx1"/>
                    </a:solidFill>
                    <a:effectLst/>
                    <a:latin typeface="+mn-lt"/>
                    <a:ea typeface="+mn-ea"/>
                    <a:cs typeface="+mn-cs"/>
                  </a:rPr>
                  <a:t>softmax</a:t>
                </a:r>
                <a:r>
                  <a:rPr lang="zh-TW" altLang="zh-TW" sz="1200" kern="1200" dirty="0">
                    <a:solidFill>
                      <a:schemeClr val="tx1"/>
                    </a:solidFill>
                    <a:effectLst/>
                    <a:latin typeface="+mn-lt"/>
                    <a:ea typeface="+mn-ea"/>
                    <a:cs typeface="+mn-cs"/>
                  </a:rPr>
                  <a:t>函數前，透過縮放輸出的向量</a:t>
                </a:r>
                <a:r>
                  <a:rPr lang="en-US" altLang="zh-TW" sz="1200" kern="1200" dirty="0">
                    <a:solidFill>
                      <a:schemeClr val="tx1"/>
                    </a:solidFill>
                    <a:effectLst/>
                    <a:latin typeface="+mn-lt"/>
                    <a:ea typeface="+mn-ea"/>
                    <a:cs typeface="+mn-cs"/>
                  </a:rPr>
                  <a:t>ο</a:t>
                </a:r>
                <a:r>
                  <a:rPr lang="zh-TW" altLang="zh-TW" sz="1200" kern="1200" dirty="0">
                    <a:solidFill>
                      <a:schemeClr val="tx1"/>
                    </a:solidFill>
                    <a:effectLst/>
                    <a:latin typeface="+mn-lt"/>
                    <a:ea typeface="+mn-ea"/>
                    <a:cs typeface="+mn-cs"/>
                  </a:rPr>
                  <a:t>被用在生成階段。換句話說，輸出向量的對數（</a:t>
                </a:r>
                <a:r>
                  <a:rPr lang="en-US" altLang="zh-TW" sz="1200" kern="1200" dirty="0">
                    <a:solidFill>
                      <a:schemeClr val="tx1"/>
                    </a:solidFill>
                    <a:effectLst/>
                    <a:latin typeface="+mn-lt"/>
                    <a:ea typeface="+mn-ea"/>
                    <a:cs typeface="+mn-cs"/>
                  </a:rPr>
                  <a:t>logit</a:t>
                </a:r>
                <a:r>
                  <a:rPr lang="zh-TW" altLang="zh-TW" sz="1200" kern="1200" dirty="0">
                    <a:solidFill>
                      <a:schemeClr val="tx1"/>
                    </a:solidFill>
                    <a:effectLst/>
                    <a:latin typeface="+mn-lt"/>
                    <a:ea typeface="+mn-ea"/>
                    <a:cs typeface="+mn-cs"/>
                  </a:rPr>
                  <a:t>）被</a:t>
                </a:r>
                <a:r>
                  <a:rPr lang="en-US" altLang="zh-TW" sz="1200" i="0" kern="1200">
                    <a:solidFill>
                      <a:schemeClr val="tx1"/>
                    </a:solidFill>
                    <a:effectLst/>
                    <a:latin typeface="+mn-lt"/>
                    <a:ea typeface="+mn-ea"/>
                    <a:cs typeface="+mn-cs"/>
                  </a:rPr>
                  <a:t>τ</a:t>
                </a:r>
                <a:r>
                  <a:rPr lang="zh-TW" altLang="zh-TW" sz="1200" kern="1200" dirty="0">
                    <a:solidFill>
                      <a:schemeClr val="tx1"/>
                    </a:solidFill>
                    <a:effectLst/>
                    <a:latin typeface="+mn-lt"/>
                    <a:ea typeface="+mn-ea"/>
                    <a:cs typeface="+mn-cs"/>
                  </a:rPr>
                  <a:t>分割。</a:t>
                </a:r>
                <a:r>
                  <a:rPr lang="en-US" altLang="zh-TW" sz="1200" kern="1200" dirty="0">
                    <a:solidFill>
                      <a:schemeClr val="tx1"/>
                    </a:solidFill>
                    <a:effectLst/>
                    <a:latin typeface="+mn-lt"/>
                    <a:ea typeface="+mn-ea"/>
                    <a:cs typeface="+mn-cs"/>
                  </a:rPr>
                  <a:t>ο</a:t>
                </a:r>
                <a:r>
                  <a:rPr lang="zh-TW" altLang="zh-TW" sz="1200" kern="1200" dirty="0">
                    <a:solidFill>
                      <a:schemeClr val="tx1"/>
                    </a:solidFill>
                    <a:effectLst/>
                    <a:latin typeface="+mn-lt"/>
                    <a:ea typeface="+mn-ea"/>
                    <a:cs typeface="+mn-cs"/>
                  </a:rPr>
                  <a:t>上的</a:t>
                </a:r>
                <a:r>
                  <a:rPr lang="en-US" altLang="zh-TW" sz="1200" kern="1200" dirty="0" err="1">
                    <a:solidFill>
                      <a:schemeClr val="tx1"/>
                    </a:solidFill>
                    <a:effectLst/>
                    <a:latin typeface="+mn-lt"/>
                    <a:ea typeface="+mn-ea"/>
                    <a:cs typeface="+mn-cs"/>
                  </a:rPr>
                  <a:t>softmax</a:t>
                </a:r>
                <a:r>
                  <a:rPr lang="zh-TW" altLang="zh-TW" sz="1200" kern="1200" dirty="0">
                    <a:solidFill>
                      <a:schemeClr val="tx1"/>
                    </a:solidFill>
                    <a:effectLst/>
                    <a:latin typeface="+mn-lt"/>
                    <a:ea typeface="+mn-ea"/>
                    <a:cs typeface="+mn-cs"/>
                  </a:rPr>
                  <a:t>函式產生了機率值</a:t>
                </a:r>
                <a:r>
                  <a:rPr lang="en-US" altLang="zh-TW" sz="1200" i="0" kern="1200">
                    <a:solidFill>
                      <a:schemeClr val="tx1"/>
                    </a:solidFill>
                    <a:effectLst/>
                    <a:latin typeface="+mn-lt"/>
                    <a:ea typeface="+mn-ea"/>
                    <a:cs typeface="+mn-cs"/>
                  </a:rPr>
                  <a:t>y</a:t>
                </a:r>
                <a:r>
                  <a:rPr lang="zh-TW" altLang="zh-TW" sz="1200" i="0" kern="1200">
                    <a:solidFill>
                      <a:schemeClr val="tx1"/>
                    </a:solidFill>
                    <a:effectLst/>
                    <a:latin typeface="+mn-lt"/>
                    <a:ea typeface="+mn-ea"/>
                    <a:cs typeface="+mn-cs"/>
                  </a:rPr>
                  <a:t> ̂_</a:t>
                </a:r>
                <a:r>
                  <a:rPr lang="en-US" altLang="zh-TW" sz="1200" i="0" kern="1200">
                    <a:solidFill>
                      <a:schemeClr val="tx1"/>
                    </a:solidFill>
                    <a:effectLst/>
                    <a:latin typeface="+mn-lt"/>
                    <a:ea typeface="+mn-ea"/>
                    <a:cs typeface="+mn-cs"/>
                  </a:rPr>
                  <a:t>𝑘</a:t>
                </a:r>
                <a:r>
                  <a:rPr lang="zh-TW" altLang="zh-TW" sz="1200" kern="1200" dirty="0">
                    <a:solidFill>
                      <a:schemeClr val="tx1"/>
                    </a:solidFill>
                    <a:effectLst/>
                    <a:latin typeface="+mn-lt"/>
                    <a:ea typeface="+mn-ea"/>
                    <a:cs typeface="+mn-cs"/>
                  </a:rPr>
                  <a:t>：</a:t>
                </a:r>
              </a:p>
              <a:p>
                <a:r>
                  <a:rPr lang="en-US" altLang="zh-TW" sz="1200" i="0" kern="1200">
                    <a:solidFill>
                      <a:schemeClr val="tx1"/>
                    </a:solidFill>
                    <a:effectLst/>
                    <a:latin typeface="+mn-lt"/>
                    <a:ea typeface="+mn-ea"/>
                    <a:cs typeface="+mn-cs"/>
                  </a:rPr>
                  <a:t>y</a:t>
                </a:r>
                <a:r>
                  <a:rPr lang="zh-TW" altLang="zh-TW" sz="1200" i="0" kern="1200">
                    <a:solidFill>
                      <a:schemeClr val="tx1"/>
                    </a:solidFill>
                    <a:effectLst/>
                    <a:latin typeface="+mn-lt"/>
                    <a:ea typeface="+mn-ea"/>
                    <a:cs typeface="+mn-cs"/>
                  </a:rPr>
                  <a:t> ̂_</a:t>
                </a:r>
                <a:r>
                  <a:rPr lang="en-US" altLang="zh-TW" sz="1200" i="0" kern="1200">
                    <a:solidFill>
                      <a:schemeClr val="tx1"/>
                    </a:solidFill>
                    <a:effectLst/>
                    <a:latin typeface="+mn-lt"/>
                    <a:ea typeface="+mn-ea"/>
                    <a:cs typeface="+mn-cs"/>
                  </a:rPr>
                  <a:t>𝑘= </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𝑒</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𝑜</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𝑘</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τ</a:t>
                </a:r>
                <a:r>
                  <a:rPr lang="zh-TW" altLang="zh-TW" sz="1200" i="0" kern="1200">
                    <a:solidFill>
                      <a:schemeClr val="tx1"/>
                    </a:solidFill>
                    <a:effectLst/>
                    <a:latin typeface="+mn-lt"/>
                    <a:ea typeface="+mn-ea"/>
                    <a:cs typeface="+mn-cs"/>
                  </a:rPr>
                  <a:t>)/(∑1</a:t>
                </a:r>
                <a:r>
                  <a:rPr lang="en-US" altLang="zh-TW" sz="1200" i="0" kern="1200">
                    <a:solidFill>
                      <a:schemeClr val="tx1"/>
                    </a:solidFill>
                    <a:effectLst/>
                    <a:latin typeface="+mn-lt"/>
                    <a:ea typeface="+mn-ea"/>
                    <a:cs typeface="+mn-cs"/>
                  </a:rPr>
                  <a:t>_</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𝑗=1</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^𝑉▒𝑒</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𝑜</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𝑗</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τ</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 </a:t>
                </a:r>
                <a:r>
                  <a:rPr lang="zh-TW" altLang="zh-TW" sz="1200" i="0" kern="120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r>
                  <a:rPr lang="en-US" altLang="zh-TW" sz="1200" i="0" kern="1200">
                    <a:solidFill>
                      <a:schemeClr val="tx1"/>
                    </a:solidFill>
                    <a:effectLst/>
                    <a:latin typeface="+mn-lt"/>
                    <a:ea typeface="+mn-ea"/>
                    <a:cs typeface="+mn-cs"/>
                  </a:rPr>
                  <a:t>𝑜</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𝑘</a:t>
                </a:r>
                <a:r>
                  <a:rPr lang="zh-TW" altLang="zh-TW" sz="1200" kern="1200" dirty="0">
                    <a:solidFill>
                      <a:schemeClr val="tx1"/>
                    </a:solidFill>
                    <a:effectLst/>
                    <a:latin typeface="+mn-lt"/>
                    <a:ea typeface="+mn-ea"/>
                    <a:cs typeface="+mn-cs"/>
                  </a:rPr>
                  <a:t>代表輸出向量的元素，其對應於字彙表裡在</a:t>
                </a:r>
                <a:r>
                  <a:rPr lang="en-US" altLang="zh-TW" sz="1200" kern="1200" dirty="0">
                    <a:solidFill>
                      <a:schemeClr val="tx1"/>
                    </a:solidFill>
                    <a:effectLst/>
                    <a:latin typeface="+mn-lt"/>
                    <a:ea typeface="+mn-ea"/>
                    <a:cs typeface="+mn-cs"/>
                  </a:rPr>
                  <a:t>index</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k</a:t>
                </a:r>
                <a:r>
                  <a:rPr lang="zh-TW" altLang="zh-TW" sz="1200" kern="1200" dirty="0">
                    <a:solidFill>
                      <a:schemeClr val="tx1"/>
                    </a:solidFill>
                    <a:effectLst/>
                    <a:latin typeface="+mn-lt"/>
                    <a:ea typeface="+mn-ea"/>
                    <a:cs typeface="+mn-cs"/>
                  </a:rPr>
                  <a:t>的字詞。當</a:t>
                </a:r>
                <a:r>
                  <a:rPr lang="en-US" altLang="zh-TW" sz="1200" i="0" kern="1200">
                    <a:solidFill>
                      <a:schemeClr val="tx1"/>
                    </a:solidFill>
                    <a:effectLst/>
                    <a:latin typeface="+mn-lt"/>
                    <a:ea typeface="+mn-ea"/>
                    <a:cs typeface="+mn-cs"/>
                  </a:rPr>
                  <a:t>τ</a:t>
                </a:r>
                <a:r>
                  <a:rPr lang="zh-TW" altLang="zh-TW" sz="1200" kern="1200" dirty="0">
                    <a:solidFill>
                      <a:schemeClr val="tx1"/>
                    </a:solidFill>
                    <a:effectLst/>
                    <a:latin typeface="+mn-lt"/>
                    <a:ea typeface="+mn-ea"/>
                    <a:cs typeface="+mn-cs"/>
                  </a:rPr>
                  <a:t>被設成是</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softmax</a:t>
                </a:r>
                <a:r>
                  <a:rPr lang="zh-TW" altLang="zh-TW" sz="1200" kern="1200" dirty="0">
                    <a:solidFill>
                      <a:schemeClr val="tx1"/>
                    </a:solidFill>
                    <a:effectLst/>
                    <a:latin typeface="+mn-lt"/>
                    <a:ea typeface="+mn-ea"/>
                    <a:cs typeface="+mn-cs"/>
                  </a:rPr>
                  <a:t>直接在指數上計算。較低的</a:t>
                </a:r>
                <a:r>
                  <a:rPr lang="en-US" altLang="zh-TW" sz="1200" kern="1200" dirty="0">
                    <a:solidFill>
                      <a:schemeClr val="tx1"/>
                    </a:solidFill>
                    <a:effectLst/>
                    <a:latin typeface="+mn-lt"/>
                    <a:ea typeface="+mn-ea"/>
                    <a:cs typeface="+mn-cs"/>
                  </a:rPr>
                  <a:t>temperature</a:t>
                </a:r>
                <a:r>
                  <a:rPr lang="zh-TW" altLang="zh-TW" sz="1200" kern="1200" dirty="0">
                    <a:solidFill>
                      <a:schemeClr val="tx1"/>
                    </a:solidFill>
                    <a:effectLst/>
                    <a:latin typeface="+mn-lt"/>
                    <a:ea typeface="+mn-ea"/>
                    <a:cs typeface="+mn-cs"/>
                  </a:rPr>
                  <a:t>造成更保守的預測，因為它不太可能從不太可能的候選單詞中選擇。下一個字詞被基於</a:t>
                </a:r>
                <a:r>
                  <a:rPr lang="en-US" altLang="zh-TW" sz="1200" i="0" kern="1200">
                    <a:solidFill>
                      <a:schemeClr val="tx1"/>
                    </a:solidFill>
                    <a:effectLst/>
                    <a:latin typeface="+mn-lt"/>
                    <a:ea typeface="+mn-ea"/>
                    <a:cs typeface="+mn-cs"/>
                  </a:rPr>
                  <a:t>y</a:t>
                </a:r>
                <a:r>
                  <a:rPr lang="zh-TW" altLang="zh-TW" sz="1200" i="0" kern="120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機率向量上的多項式分布選擇。</a:t>
                </a:r>
              </a:p>
            </p:txBody>
          </p:sp>
        </mc:Fallback>
      </mc:AlternateContent>
      <p:sp>
        <p:nvSpPr>
          <p:cNvPr id="4" name="投影片編號版面配置區 3"/>
          <p:cNvSpPr>
            <a:spLocks noGrp="1"/>
          </p:cNvSpPr>
          <p:nvPr>
            <p:ph type="sldNum" sz="quarter" idx="5"/>
          </p:nvPr>
        </p:nvSpPr>
        <p:spPr/>
        <p:txBody>
          <a:bodyPr/>
          <a:lstStyle/>
          <a:p>
            <a:fld id="{E98D64D8-6B6C-438B-8B83-CF46272FD790}" type="slidenum">
              <a:rPr lang="zh-TW" altLang="en-US" smtClean="0"/>
              <a:t>10</a:t>
            </a:fld>
            <a:endParaRPr lang="zh-TW" altLang="en-US"/>
          </a:p>
        </p:txBody>
      </p:sp>
    </p:spTree>
    <p:extLst>
      <p:ext uri="{BB962C8B-B14F-4D97-AF65-F5344CB8AC3E}">
        <p14:creationId xmlns:p14="http://schemas.microsoft.com/office/powerpoint/2010/main" val="261937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Slanted: </a:t>
            </a:r>
            <a:r>
              <a:rPr lang="zh-TW" altLang="en-US" dirty="0"/>
              <a:t>有傾向性的</a:t>
            </a:r>
          </a:p>
        </p:txBody>
      </p:sp>
      <p:sp>
        <p:nvSpPr>
          <p:cNvPr id="4" name="投影片編號版面配置區 3"/>
          <p:cNvSpPr>
            <a:spLocks noGrp="1"/>
          </p:cNvSpPr>
          <p:nvPr>
            <p:ph type="sldNum" sz="quarter" idx="5"/>
          </p:nvPr>
        </p:nvSpPr>
        <p:spPr/>
        <p:txBody>
          <a:bodyPr/>
          <a:lstStyle/>
          <a:p>
            <a:fld id="{E98D64D8-6B6C-438B-8B83-CF46272FD790}" type="slidenum">
              <a:rPr lang="zh-TW" altLang="en-US" smtClean="0"/>
              <a:t>11</a:t>
            </a:fld>
            <a:endParaRPr lang="zh-TW" altLang="en-US"/>
          </a:p>
        </p:txBody>
      </p:sp>
    </p:spTree>
    <p:extLst>
      <p:ext uri="{BB962C8B-B14F-4D97-AF65-F5344CB8AC3E}">
        <p14:creationId xmlns:p14="http://schemas.microsoft.com/office/powerpoint/2010/main" val="279060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第一個技術叫做</a:t>
                </a:r>
                <a:r>
                  <a:rPr lang="en-US" altLang="zh-TW" sz="1200" i="1" kern="1200" dirty="0">
                    <a:solidFill>
                      <a:schemeClr val="tx1"/>
                    </a:solidFill>
                    <a:effectLst/>
                    <a:latin typeface="+mn-lt"/>
                    <a:ea typeface="+mn-ea"/>
                    <a:cs typeface="+mn-cs"/>
                  </a:rPr>
                  <a:t>Discriminative Fine-tuning</a:t>
                </a:r>
                <a:r>
                  <a:rPr lang="zh-TW" altLang="zh-TW" sz="1200" kern="1200" dirty="0">
                    <a:solidFill>
                      <a:schemeClr val="tx1"/>
                    </a:solidFill>
                    <a:effectLst/>
                    <a:latin typeface="+mn-lt"/>
                    <a:ea typeface="+mn-ea"/>
                    <a:cs typeface="+mn-cs"/>
                  </a:rPr>
                  <a:t>，建議用不同的</a:t>
                </a:r>
                <a:r>
                  <a:rPr lang="en-US" altLang="zh-TW" sz="1200" kern="1200" dirty="0">
                    <a:solidFill>
                      <a:schemeClr val="tx1"/>
                    </a:solidFill>
                    <a:effectLst/>
                    <a:latin typeface="+mn-lt"/>
                    <a:ea typeface="+mn-ea"/>
                    <a:cs typeface="+mn-cs"/>
                  </a:rPr>
                  <a:t>learning rate</a:t>
                </a:r>
                <a:r>
                  <a:rPr lang="zh-TW" altLang="zh-TW" sz="1200" kern="1200" dirty="0">
                    <a:solidFill>
                      <a:schemeClr val="tx1"/>
                    </a:solidFill>
                    <a:effectLst/>
                    <a:latin typeface="+mn-lt"/>
                    <a:ea typeface="+mn-ea"/>
                    <a:cs typeface="+mn-cs"/>
                  </a:rPr>
                  <a:t>調整每一層而不是模型中的每一層都使用單一的</a:t>
                </a:r>
                <a:r>
                  <a:rPr lang="en-US" altLang="zh-TW" sz="1200" kern="1200" dirty="0">
                    <a:solidFill>
                      <a:schemeClr val="tx1"/>
                    </a:solidFill>
                    <a:effectLst/>
                    <a:latin typeface="+mn-lt"/>
                    <a:ea typeface="+mn-ea"/>
                    <a:cs typeface="+mn-cs"/>
                  </a:rPr>
                  <a:t>learning rate</a:t>
                </a:r>
                <a:r>
                  <a:rPr lang="zh-TW" altLang="zh-TW" sz="1200" kern="1200" dirty="0">
                    <a:solidFill>
                      <a:schemeClr val="tx1"/>
                    </a:solidFill>
                    <a:effectLst/>
                    <a:latin typeface="+mn-lt"/>
                    <a:ea typeface="+mn-ea"/>
                    <a:cs typeface="+mn-cs"/>
                  </a:rPr>
                  <a:t>。</a:t>
                </a:r>
                <a:endParaRPr lang="en-US" altLang="zh-TW" sz="1200" i="0" dirty="0">
                  <a:latin typeface="Cambria Math" panose="02040503050406030204" pitchFamily="18" charset="0"/>
                </a:endParaRPr>
              </a:p>
              <a:p>
                <a:pPr algn="l"/>
                <a14:m>
                  <m:oMath xmlns:m="http://schemas.openxmlformats.org/officeDocument/2006/math">
                    <m:r>
                      <m:rPr>
                        <m:sty m:val="p"/>
                      </m:rPr>
                      <a:rPr lang="zh-TW" altLang="en-US" sz="1200" i="0" smtClean="0">
                        <a:latin typeface="Cambria Math" panose="02040503050406030204" pitchFamily="18" charset="0"/>
                      </a:rPr>
                      <m:t>η</m:t>
                    </m:r>
                  </m:oMath>
                </a14:m>
                <a:r>
                  <a:rPr lang="zh-TW" altLang="en-US" dirty="0"/>
                  <a:t>是</a:t>
                </a:r>
                <a:r>
                  <a:rPr lang="en-US" altLang="zh-TW" dirty="0"/>
                  <a:t>fine tune</a:t>
                </a:r>
                <a:r>
                  <a:rPr lang="zh-TW" altLang="en-US" dirty="0"/>
                  <a:t>的</a:t>
                </a:r>
                <a:r>
                  <a:rPr lang="en-US" altLang="zh-TW" dirty="0"/>
                  <a:t>learning rate</a:t>
                </a:r>
                <a:r>
                  <a:rPr lang="zh-TW" altLang="en-US" dirty="0"/>
                  <a:t>，第一個式子是考慮每個時間步驟</a:t>
                </a:r>
                <a:r>
                  <a:rPr lang="en-US" altLang="zh-TW" dirty="0"/>
                  <a:t>t</a:t>
                </a:r>
                <a:r>
                  <a:rPr lang="zh-TW" altLang="en-US" dirty="0"/>
                  <a:t>的更新過程。</a:t>
                </a:r>
                <a:endParaRPr lang="en-US" altLang="zh-TW" dirty="0"/>
              </a:p>
              <a:p>
                <a:pPr algn="l"/>
                <a14:m>
                  <m:oMath xmlns:m="http://schemas.openxmlformats.org/officeDocument/2006/math">
                    <m:sSup>
                      <m:sSupPr>
                        <m:ctrlPr>
                          <a:rPr lang="zh-TW" altLang="zh-TW" sz="1200" i="1" kern="1200" smtClean="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𝜃</m:t>
                        </m:r>
                      </m:e>
                      <m:sup>
                        <m:r>
                          <a:rPr lang="en-US" altLang="zh-TW" sz="1200" i="1" kern="1200">
                            <a:solidFill>
                              <a:schemeClr val="tx1"/>
                            </a:solidFill>
                            <a:effectLst/>
                            <a:latin typeface="Cambria Math" panose="02040503050406030204" pitchFamily="18" charset="0"/>
                            <a:ea typeface="+mn-ea"/>
                            <a:cs typeface="+mn-cs"/>
                          </a:rPr>
                          <m:t>𝑌</m:t>
                        </m:r>
                      </m:sup>
                    </m:sSup>
                    <m:r>
                      <m:rPr>
                        <m:nor/>
                      </m:rPr>
                      <a:rPr lang="zh-TW" altLang="en-US" sz="1200" kern="1200">
                        <a:solidFill>
                          <a:schemeClr val="tx1"/>
                        </a:solidFill>
                        <a:effectLst/>
                        <a:latin typeface="+mn-lt"/>
                        <a:ea typeface="+mn-ea"/>
                        <a:cs typeface="+mn-cs"/>
                      </a:rPr>
                      <m:t>代表模型參數，而</m:t>
                    </m:r>
                    <m:sSub>
                      <m:sSubPr>
                        <m:ctrlPr>
                          <a:rPr lang="zh-TW" altLang="zh-TW" sz="1200" i="1" kern="1200">
                            <a:solidFill>
                              <a:schemeClr val="tx1"/>
                            </a:solidFill>
                            <a:effectLst/>
                            <a:latin typeface="Cambria Math" panose="02040503050406030204" pitchFamily="18" charset="0"/>
                            <a:ea typeface="+mn-ea"/>
                            <a:cs typeface="+mn-cs"/>
                          </a:rPr>
                        </m:ctrlPr>
                      </m:sSubPr>
                      <m:e>
                        <m:r>
                          <m:rPr>
                            <m:sty m:val="p"/>
                          </m:rPr>
                          <a:rPr lang="en-US" altLang="zh-TW" sz="1200" kern="1200">
                            <a:solidFill>
                              <a:schemeClr val="tx1"/>
                            </a:solidFill>
                            <a:effectLst/>
                            <a:latin typeface="Cambria Math" panose="02040503050406030204" pitchFamily="18" charset="0"/>
                            <a:ea typeface="+mn-ea"/>
                            <a:cs typeface="+mn-cs"/>
                          </a:rPr>
                          <m:t>∇</m:t>
                        </m:r>
                      </m:e>
                      <m:sub>
                        <m:d>
                          <m:dPr>
                            <m:ctrlPr>
                              <a:rPr lang="zh-TW" altLang="zh-TW" sz="1200" i="1" kern="1200">
                                <a:solidFill>
                                  <a:schemeClr val="tx1"/>
                                </a:solidFill>
                                <a:effectLst/>
                                <a:latin typeface="Cambria Math" panose="02040503050406030204" pitchFamily="18" charset="0"/>
                                <a:ea typeface="+mn-ea"/>
                                <a:cs typeface="+mn-cs"/>
                              </a:rPr>
                            </m:ctrlPr>
                          </m:dPr>
                          <m:e>
                            <m:sSup>
                              <m:sSupPr>
                                <m:ctrlPr>
                                  <a:rPr lang="zh-TW" altLang="zh-TW" sz="1200" i="1" kern="120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𝜃</m:t>
                                </m:r>
                              </m:e>
                              <m:sup>
                                <m:r>
                                  <a:rPr lang="en-US" altLang="zh-TW" sz="1200" i="1" kern="1200">
                                    <a:solidFill>
                                      <a:schemeClr val="tx1"/>
                                    </a:solidFill>
                                    <a:effectLst/>
                                    <a:latin typeface="Cambria Math" panose="02040503050406030204" pitchFamily="18" charset="0"/>
                                    <a:ea typeface="+mn-ea"/>
                                    <a:cs typeface="+mn-cs"/>
                                  </a:rPr>
                                  <m:t>𝑌</m:t>
                                </m:r>
                              </m:sup>
                            </m:sSup>
                          </m:e>
                        </m:d>
                      </m:sub>
                    </m:sSub>
                    <m:r>
                      <a:rPr lang="en-US" altLang="zh-TW" sz="1200" i="1" kern="1200">
                        <a:solidFill>
                          <a:schemeClr val="tx1"/>
                        </a:solidFill>
                        <a:effectLst/>
                        <a:latin typeface="Cambria Math" panose="02040503050406030204" pitchFamily="18" charset="0"/>
                        <a:ea typeface="+mn-ea"/>
                        <a:cs typeface="+mn-cs"/>
                      </a:rPr>
                      <m:t>𝐽</m:t>
                    </m:r>
                    <m:r>
                      <a:rPr lang="en-US" altLang="zh-TW" sz="1200" i="1" kern="1200">
                        <a:solidFill>
                          <a:schemeClr val="tx1"/>
                        </a:solidFill>
                        <a:effectLst/>
                        <a:latin typeface="Cambria Math" panose="02040503050406030204" pitchFamily="18" charset="0"/>
                        <a:ea typeface="+mn-ea"/>
                        <a:cs typeface="+mn-cs"/>
                      </a:rPr>
                      <m:t>(</m:t>
                    </m:r>
                    <m:sSup>
                      <m:sSupPr>
                        <m:ctrlPr>
                          <a:rPr lang="zh-TW" altLang="zh-TW" sz="1200" i="1" kern="1200">
                            <a:solidFill>
                              <a:schemeClr val="tx1"/>
                            </a:solidFill>
                            <a:effectLst/>
                            <a:latin typeface="Cambria Math" panose="02040503050406030204" pitchFamily="18" charset="0"/>
                            <a:ea typeface="+mn-ea"/>
                            <a:cs typeface="+mn-cs"/>
                          </a:rPr>
                        </m:ctrlPr>
                      </m:sSupPr>
                      <m:e>
                        <m:r>
                          <a:rPr lang="en-US" altLang="zh-TW" sz="1200" i="1" kern="1200">
                            <a:solidFill>
                              <a:schemeClr val="tx1"/>
                            </a:solidFill>
                            <a:effectLst/>
                            <a:latin typeface="Cambria Math" panose="02040503050406030204" pitchFamily="18" charset="0"/>
                            <a:ea typeface="+mn-ea"/>
                            <a:cs typeface="+mn-cs"/>
                          </a:rPr>
                          <m:t>𝜃</m:t>
                        </m:r>
                      </m:e>
                      <m:sup>
                        <m:r>
                          <a:rPr lang="en-US" altLang="zh-TW" sz="1200" i="1" kern="1200">
                            <a:solidFill>
                              <a:schemeClr val="tx1"/>
                            </a:solidFill>
                            <a:effectLst/>
                            <a:latin typeface="Cambria Math" panose="02040503050406030204" pitchFamily="18" charset="0"/>
                            <a:ea typeface="+mn-ea"/>
                            <a:cs typeface="+mn-cs"/>
                          </a:rPr>
                          <m:t>𝑌</m:t>
                        </m:r>
                      </m:sup>
                    </m:sSup>
                    <m:r>
                      <a:rPr lang="en-US" altLang="zh-TW" sz="1200" i="1" kern="1200">
                        <a:solidFill>
                          <a:schemeClr val="tx1"/>
                        </a:solidFill>
                        <a:effectLst/>
                        <a:latin typeface="Cambria Math" panose="02040503050406030204" pitchFamily="18" charset="0"/>
                        <a:ea typeface="+mn-ea"/>
                        <a:cs typeface="+mn-cs"/>
                      </a:rPr>
                      <m:t>)</m:t>
                    </m:r>
                    <m:r>
                      <m:rPr>
                        <m:nor/>
                      </m:rPr>
                      <a:rPr lang="zh-TW" altLang="en-US" sz="1200" kern="1200">
                        <a:solidFill>
                          <a:schemeClr val="tx1"/>
                        </a:solidFill>
                        <a:effectLst/>
                        <a:latin typeface="+mn-lt"/>
                        <a:ea typeface="+mn-ea"/>
                        <a:cs typeface="+mn-cs"/>
                      </a:rPr>
                      <m:t>是關於</m:t>
                    </m:r>
                    <m:r>
                      <m:rPr>
                        <m:nor/>
                      </m:rPr>
                      <a:rPr lang="en-US" altLang="zh-TW" sz="1200" kern="1200">
                        <a:solidFill>
                          <a:schemeClr val="tx1"/>
                        </a:solidFill>
                        <a:effectLst/>
                        <a:latin typeface="+mn-lt"/>
                        <a:ea typeface="+mn-ea"/>
                        <a:cs typeface="+mn-cs"/>
                      </a:rPr>
                      <m:t>cost</m:t>
                    </m:r>
                    <m:r>
                      <m:rPr>
                        <m:nor/>
                      </m:rPr>
                      <a:rPr lang="en-US" altLang="zh-TW" sz="1200" kern="1200">
                        <a:solidFill>
                          <a:schemeClr val="tx1"/>
                        </a:solidFill>
                        <a:effectLst/>
                        <a:latin typeface="+mn-lt"/>
                        <a:ea typeface="+mn-ea"/>
                        <a:cs typeface="+mn-cs"/>
                      </a:rPr>
                      <m:t> </m:t>
                    </m:r>
                    <m:r>
                      <m:rPr>
                        <m:nor/>
                      </m:rPr>
                      <a:rPr lang="en-US" altLang="zh-TW" sz="1200" kern="1200">
                        <a:solidFill>
                          <a:schemeClr val="tx1"/>
                        </a:solidFill>
                        <a:effectLst/>
                        <a:latin typeface="+mn-lt"/>
                        <a:ea typeface="+mn-ea"/>
                        <a:cs typeface="+mn-cs"/>
                      </a:rPr>
                      <m:t>function</m:t>
                    </m:r>
                    <m:r>
                      <m:rPr>
                        <m:nor/>
                      </m:rPr>
                      <a:rPr lang="zh-TW" altLang="en-US" sz="1200" kern="1200">
                        <a:solidFill>
                          <a:schemeClr val="tx1"/>
                        </a:solidFill>
                        <a:effectLst/>
                        <a:latin typeface="+mn-lt"/>
                        <a:ea typeface="+mn-ea"/>
                        <a:cs typeface="+mn-cs"/>
                      </a:rPr>
                      <m:t>的梯度（</m:t>
                    </m:r>
                    <m:r>
                      <m:rPr>
                        <m:nor/>
                      </m:rPr>
                      <a:rPr lang="en-US" altLang="zh-TW" sz="1200" kern="1200">
                        <a:solidFill>
                          <a:schemeClr val="tx1"/>
                        </a:solidFill>
                        <a:effectLst/>
                        <a:latin typeface="+mn-lt"/>
                        <a:ea typeface="+mn-ea"/>
                        <a:cs typeface="+mn-cs"/>
                      </a:rPr>
                      <m:t>gradient</m:t>
                    </m:r>
                    <m:r>
                      <m:rPr>
                        <m:nor/>
                      </m:rPr>
                      <a:rPr lang="zh-TW" altLang="en-US" sz="1200" kern="1200">
                        <a:solidFill>
                          <a:schemeClr val="tx1"/>
                        </a:solidFill>
                        <a:effectLst/>
                        <a:latin typeface="+mn-lt"/>
                        <a:ea typeface="+mn-ea"/>
                        <a:cs typeface="+mn-cs"/>
                      </a:rPr>
                      <m:t>）</m:t>
                    </m:r>
                  </m:oMath>
                </a14:m>
                <a:r>
                  <a:rPr lang="zh-TW" altLang="en-US" dirty="0"/>
                  <a:t>，而</a:t>
                </a:r>
                <a14:m>
                  <m:oMath xmlns:m="http://schemas.openxmlformats.org/officeDocument/2006/math">
                    <m:r>
                      <a:rPr lang="zh-TW" altLang="en-US" sz="1200" i="1" smtClean="0">
                        <a:latin typeface="Cambria Math" panose="02040503050406030204" pitchFamily="18" charset="0"/>
                      </a:rPr>
                      <m:t>𝑙</m:t>
                    </m:r>
                    <m:r>
                      <a:rPr lang="zh-TW" altLang="en-US" sz="1200" i="0">
                        <a:latin typeface="Cambria Math" panose="02040503050406030204" pitchFamily="18" charset="0"/>
                      </a:rPr>
                      <m:t>(</m:t>
                    </m:r>
                    <m:sSubSup>
                      <m:sSubSupPr>
                        <m:ctrlPr>
                          <a:rPr lang="zh-TW" altLang="en-US" sz="1200" i="1">
                            <a:latin typeface="Cambria Math" panose="02040503050406030204" pitchFamily="18" charset="0"/>
                          </a:rPr>
                        </m:ctrlPr>
                      </m:sSubSupPr>
                      <m:e>
                        <m:r>
                          <a:rPr lang="zh-TW" altLang="en-US" sz="1200" i="1">
                            <a:latin typeface="Cambria Math" panose="02040503050406030204" pitchFamily="18" charset="0"/>
                          </a:rPr>
                          <m:t>𝜃</m:t>
                        </m:r>
                      </m:e>
                      <m:sub>
                        <m:r>
                          <a:rPr lang="zh-TW" altLang="en-US" sz="1200" i="1">
                            <a:latin typeface="Cambria Math" panose="02040503050406030204" pitchFamily="18" charset="0"/>
                          </a:rPr>
                          <m:t>𝑡</m:t>
                        </m:r>
                      </m:sub>
                      <m:sup>
                        <m:r>
                          <a:rPr lang="zh-TW" altLang="en-US" sz="1200" i="1">
                            <a:latin typeface="Cambria Math" panose="02040503050406030204" pitchFamily="18" charset="0"/>
                          </a:rPr>
                          <m:t>𝑌</m:t>
                        </m:r>
                      </m:sup>
                    </m:sSubSup>
                    <m:r>
                      <a:rPr lang="zh-TW" altLang="en-US" sz="1200" i="0">
                        <a:latin typeface="Cambria Math" panose="02040503050406030204" pitchFamily="18" charset="0"/>
                      </a:rPr>
                      <m:t>)</m:t>
                    </m:r>
                  </m:oMath>
                </a14:m>
                <a:r>
                  <a:rPr lang="zh-TW" altLang="en-US" dirty="0"/>
                  <a:t>就是每一層的更新過程。</a:t>
                </a:r>
                <a:endParaRPr lang="en-US" altLang="zh-TW" dirty="0"/>
              </a:p>
              <a:p>
                <a:pPr algn="l"/>
                <a:endParaRPr lang="en-US" altLang="zh-TW" dirty="0"/>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第一個技術叫做</a:t>
                </a:r>
                <a:r>
                  <a:rPr lang="en-US" altLang="zh-TW" sz="1200" i="1" kern="1200" dirty="0">
                    <a:solidFill>
                      <a:schemeClr val="tx1"/>
                    </a:solidFill>
                    <a:effectLst/>
                    <a:latin typeface="+mn-lt"/>
                    <a:ea typeface="+mn-ea"/>
                    <a:cs typeface="+mn-cs"/>
                  </a:rPr>
                  <a:t>Discriminative Fine-tuning</a:t>
                </a:r>
                <a:r>
                  <a:rPr lang="zh-TW" altLang="zh-TW" sz="1200" kern="1200" dirty="0">
                    <a:solidFill>
                      <a:schemeClr val="tx1"/>
                    </a:solidFill>
                    <a:effectLst/>
                    <a:latin typeface="+mn-lt"/>
                    <a:ea typeface="+mn-ea"/>
                    <a:cs typeface="+mn-cs"/>
                  </a:rPr>
                  <a:t>，建議用不同的</a:t>
                </a:r>
                <a:r>
                  <a:rPr lang="en-US" altLang="zh-TW" sz="1200" kern="1200" dirty="0">
                    <a:solidFill>
                      <a:schemeClr val="tx1"/>
                    </a:solidFill>
                    <a:effectLst/>
                    <a:latin typeface="+mn-lt"/>
                    <a:ea typeface="+mn-ea"/>
                    <a:cs typeface="+mn-cs"/>
                  </a:rPr>
                  <a:t>learning rate</a:t>
                </a:r>
                <a:r>
                  <a:rPr lang="zh-TW" altLang="zh-TW" sz="1200" kern="1200" dirty="0">
                    <a:solidFill>
                      <a:schemeClr val="tx1"/>
                    </a:solidFill>
                    <a:effectLst/>
                    <a:latin typeface="+mn-lt"/>
                    <a:ea typeface="+mn-ea"/>
                    <a:cs typeface="+mn-cs"/>
                  </a:rPr>
                  <a:t>調整每一層而不是模型中的每一層都使用單一的</a:t>
                </a:r>
                <a:r>
                  <a:rPr lang="en-US" altLang="zh-TW" sz="1200" kern="1200" dirty="0">
                    <a:solidFill>
                      <a:schemeClr val="tx1"/>
                    </a:solidFill>
                    <a:effectLst/>
                    <a:latin typeface="+mn-lt"/>
                    <a:ea typeface="+mn-ea"/>
                    <a:cs typeface="+mn-cs"/>
                  </a:rPr>
                  <a:t>learning rate</a:t>
                </a:r>
                <a:r>
                  <a:rPr lang="zh-TW" altLang="zh-TW" sz="1200" kern="1200" dirty="0">
                    <a:solidFill>
                      <a:schemeClr val="tx1"/>
                    </a:solidFill>
                    <a:effectLst/>
                    <a:latin typeface="+mn-lt"/>
                    <a:ea typeface="+mn-ea"/>
                    <a:cs typeface="+mn-cs"/>
                  </a:rPr>
                  <a:t>。</a:t>
                </a:r>
                <a:endParaRPr lang="en-US" altLang="zh-TW" sz="1200" i="0" dirty="0">
                  <a:latin typeface="Cambria Math" panose="02040503050406030204" pitchFamily="18" charset="0"/>
                </a:endParaRPr>
              </a:p>
              <a:p>
                <a:pPr algn="l"/>
                <a:r>
                  <a:rPr lang="zh-TW" altLang="en-US" sz="1200" i="0">
                    <a:latin typeface="Cambria Math" panose="02040503050406030204" pitchFamily="18" charset="0"/>
                  </a:rPr>
                  <a:t>η</a:t>
                </a:r>
                <a:r>
                  <a:rPr lang="zh-TW" altLang="en-US" dirty="0"/>
                  <a:t>是</a:t>
                </a:r>
                <a:r>
                  <a:rPr lang="en-US" altLang="zh-TW" dirty="0"/>
                  <a:t>fine tune</a:t>
                </a:r>
                <a:r>
                  <a:rPr lang="zh-TW" altLang="en-US" dirty="0"/>
                  <a:t>的</a:t>
                </a:r>
                <a:r>
                  <a:rPr lang="en-US" altLang="zh-TW" dirty="0"/>
                  <a:t>learning rate</a:t>
                </a:r>
                <a:r>
                  <a:rPr lang="zh-TW" altLang="en-US" dirty="0"/>
                  <a:t>，第一個式子是考慮每個時間步驟</a:t>
                </a:r>
                <a:r>
                  <a:rPr lang="en-US" altLang="zh-TW" dirty="0"/>
                  <a:t>t</a:t>
                </a:r>
                <a:r>
                  <a:rPr lang="zh-TW" altLang="en-US" dirty="0"/>
                  <a:t>的更新過程。</a:t>
                </a:r>
                <a:endParaRPr lang="en-US" altLang="zh-TW" dirty="0"/>
              </a:p>
              <a:p>
                <a:pPr algn="l"/>
                <a:r>
                  <a:rPr lang="en-US" altLang="zh-TW" sz="1200" i="0" kern="1200">
                    <a:solidFill>
                      <a:schemeClr val="tx1"/>
                    </a:solidFill>
                    <a:effectLst/>
                    <a:latin typeface="+mn-lt"/>
                    <a:ea typeface="+mn-ea"/>
                    <a:cs typeface="+mn-cs"/>
                  </a:rPr>
                  <a:t>𝜃</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𝑌</a:t>
                </a:r>
                <a:r>
                  <a:rPr lang="zh-TW" altLang="en-US" sz="1200" i="0" kern="1200">
                    <a:solidFill>
                      <a:schemeClr val="tx1"/>
                    </a:solidFill>
                    <a:effectLst/>
                    <a:latin typeface="+mn-lt"/>
                    <a:ea typeface="+mn-ea"/>
                    <a:cs typeface="+mn-cs"/>
                  </a:rPr>
                  <a:t> </a:t>
                </a:r>
                <a:r>
                  <a:rPr lang="zh-TW" altLang="en-US" sz="1200" i="0" kern="1200">
                    <a:solidFill>
                      <a:schemeClr val="tx1"/>
                    </a:solidFill>
                    <a:effectLst/>
                    <a:latin typeface="Cambria Math" panose="02040503050406030204" pitchFamily="18" charset="0"/>
                    <a:ea typeface="+mn-ea"/>
                    <a:cs typeface="+mn-cs"/>
                  </a:rPr>
                  <a:t>"代表模型參數，而</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𝜃</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𝑌 ) </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 𝐽(𝜃</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𝑌)</a:t>
                </a:r>
                <a:r>
                  <a:rPr lang="zh-TW" altLang="en-US" sz="1200" i="0" kern="1200">
                    <a:solidFill>
                      <a:schemeClr val="tx1"/>
                    </a:solidFill>
                    <a:effectLst/>
                    <a:latin typeface="Cambria Math" panose="02040503050406030204" pitchFamily="18" charset="0"/>
                    <a:ea typeface="+mn-ea"/>
                    <a:cs typeface="+mn-cs"/>
                  </a:rPr>
                  <a:t>"是關於</a:t>
                </a:r>
                <a:r>
                  <a:rPr lang="en-US" altLang="zh-TW" sz="1200" i="0" kern="1200">
                    <a:solidFill>
                      <a:schemeClr val="tx1"/>
                    </a:solidFill>
                    <a:effectLst/>
                    <a:latin typeface="Cambria Math" panose="02040503050406030204" pitchFamily="18" charset="0"/>
                    <a:ea typeface="+mn-ea"/>
                    <a:cs typeface="+mn-cs"/>
                  </a:rPr>
                  <a:t>cost function</a:t>
                </a:r>
                <a:r>
                  <a:rPr lang="zh-TW" altLang="en-US" sz="1200" i="0" kern="1200">
                    <a:solidFill>
                      <a:schemeClr val="tx1"/>
                    </a:solidFill>
                    <a:effectLst/>
                    <a:latin typeface="Cambria Math" panose="02040503050406030204" pitchFamily="18" charset="0"/>
                    <a:ea typeface="+mn-ea"/>
                    <a:cs typeface="+mn-cs"/>
                  </a:rPr>
                  <a:t>的梯度（</a:t>
                </a:r>
                <a:r>
                  <a:rPr lang="en-US" altLang="zh-TW" sz="1200" i="0" kern="1200">
                    <a:solidFill>
                      <a:schemeClr val="tx1"/>
                    </a:solidFill>
                    <a:effectLst/>
                    <a:latin typeface="Cambria Math" panose="02040503050406030204" pitchFamily="18" charset="0"/>
                    <a:ea typeface="+mn-ea"/>
                    <a:cs typeface="+mn-cs"/>
                  </a:rPr>
                  <a:t>gradient</a:t>
                </a:r>
                <a:r>
                  <a:rPr lang="zh-TW" altLang="en-US" sz="1200" i="0" kern="1200">
                    <a:solidFill>
                      <a:schemeClr val="tx1"/>
                    </a:solidFill>
                    <a:effectLst/>
                    <a:latin typeface="Cambria Math" panose="02040503050406030204" pitchFamily="18" charset="0"/>
                    <a:ea typeface="+mn-ea"/>
                    <a:cs typeface="+mn-cs"/>
                  </a:rPr>
                  <a:t>）</a:t>
                </a:r>
                <a:r>
                  <a:rPr lang="zh-TW" altLang="en-US" sz="1200" i="0" kern="1200">
                    <a:solidFill>
                      <a:schemeClr val="tx1"/>
                    </a:solidFill>
                    <a:effectLst/>
                    <a:latin typeface="+mn-lt"/>
                    <a:ea typeface="+mn-ea"/>
                    <a:cs typeface="+mn-cs"/>
                  </a:rPr>
                  <a:t>"</a:t>
                </a:r>
                <a:r>
                  <a:rPr lang="zh-TW" altLang="en-US" dirty="0"/>
                  <a:t>，而</a:t>
                </a:r>
                <a:r>
                  <a:rPr lang="zh-TW" altLang="en-US" sz="1200" i="0">
                    <a:latin typeface="Cambria Math" panose="02040503050406030204" pitchFamily="18" charset="0"/>
                  </a:rPr>
                  <a:t>𝑙(𝜃_𝑡^𝑌)</a:t>
                </a:r>
                <a:r>
                  <a:rPr lang="zh-TW" altLang="en-US" dirty="0"/>
                  <a:t>就是每一層的更新過程。</a:t>
                </a:r>
                <a:endParaRPr lang="en-US" altLang="zh-TW" dirty="0"/>
              </a:p>
              <a:p>
                <a:pPr algn="l"/>
                <a:endParaRPr lang="en-US" altLang="zh-TW" dirty="0"/>
              </a:p>
            </p:txBody>
          </p:sp>
        </mc:Fallback>
      </mc:AlternateContent>
      <p:sp>
        <p:nvSpPr>
          <p:cNvPr id="4" name="投影片編號版面配置區 3"/>
          <p:cNvSpPr>
            <a:spLocks noGrp="1"/>
          </p:cNvSpPr>
          <p:nvPr>
            <p:ph type="sldNum" sz="quarter" idx="5"/>
          </p:nvPr>
        </p:nvSpPr>
        <p:spPr/>
        <p:txBody>
          <a:bodyPr/>
          <a:lstStyle/>
          <a:p>
            <a:fld id="{E98D64D8-6B6C-438B-8B83-CF46272FD790}" type="slidenum">
              <a:rPr lang="zh-TW" altLang="en-US" smtClean="0"/>
              <a:t>13</a:t>
            </a:fld>
            <a:endParaRPr lang="zh-TW" altLang="en-US"/>
          </a:p>
        </p:txBody>
      </p:sp>
    </p:spTree>
    <p:extLst>
      <p:ext uri="{BB962C8B-B14F-4D97-AF65-F5344CB8AC3E}">
        <p14:creationId xmlns:p14="http://schemas.microsoft.com/office/powerpoint/2010/main" val="40304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67D141-E9E9-4502-8E60-259AF62E703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26B0EBD5-72FB-48FC-8566-40D7F0BA0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C32586E-46AE-463D-90C2-9CBB2BE73154}"/>
              </a:ext>
            </a:extLst>
          </p:cNvPr>
          <p:cNvSpPr>
            <a:spLocks noGrp="1"/>
          </p:cNvSpPr>
          <p:nvPr>
            <p:ph type="dt" sz="half" idx="10"/>
          </p:nvPr>
        </p:nvSpPr>
        <p:spPr/>
        <p:txBody>
          <a:bodyPr/>
          <a:lstStyle/>
          <a:p>
            <a:fld id="{FAFC2C1D-BEB3-438F-82B7-44EB7ACBA580}" type="datetimeFigureOut">
              <a:rPr lang="zh-TW" altLang="en-US" smtClean="0"/>
              <a:t>2020/11/18</a:t>
            </a:fld>
            <a:endParaRPr lang="zh-TW" altLang="en-US"/>
          </a:p>
        </p:txBody>
      </p:sp>
      <p:sp>
        <p:nvSpPr>
          <p:cNvPr id="5" name="頁尾版面配置區 4">
            <a:extLst>
              <a:ext uri="{FF2B5EF4-FFF2-40B4-BE49-F238E27FC236}">
                <a16:creationId xmlns:a16="http://schemas.microsoft.com/office/drawing/2014/main" id="{FE45F9D7-88BF-43F4-9C81-F618A712BE7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7395EDC-22CF-453E-A953-6B9424E4D9C5}"/>
              </a:ext>
            </a:extLst>
          </p:cNvPr>
          <p:cNvSpPr>
            <a:spLocks noGrp="1"/>
          </p:cNvSpPr>
          <p:nvPr>
            <p:ph type="sldNum" sz="quarter" idx="12"/>
          </p:nvPr>
        </p:nvSpPr>
        <p:spPr/>
        <p:txBody>
          <a:body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212588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EF85A7-CBCA-40F0-933E-EB5B284E366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CCC08CC3-9B46-4A03-848D-D500DAD6A913}"/>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6CCBFF1-C86F-4441-8C53-7B4687753368}"/>
              </a:ext>
            </a:extLst>
          </p:cNvPr>
          <p:cNvSpPr>
            <a:spLocks noGrp="1"/>
          </p:cNvSpPr>
          <p:nvPr>
            <p:ph type="dt" sz="half" idx="10"/>
          </p:nvPr>
        </p:nvSpPr>
        <p:spPr/>
        <p:txBody>
          <a:bodyPr/>
          <a:lstStyle/>
          <a:p>
            <a:fld id="{FAFC2C1D-BEB3-438F-82B7-44EB7ACBA580}" type="datetimeFigureOut">
              <a:rPr lang="zh-TW" altLang="en-US" smtClean="0"/>
              <a:t>2020/11/18</a:t>
            </a:fld>
            <a:endParaRPr lang="zh-TW" altLang="en-US"/>
          </a:p>
        </p:txBody>
      </p:sp>
      <p:sp>
        <p:nvSpPr>
          <p:cNvPr id="5" name="頁尾版面配置區 4">
            <a:extLst>
              <a:ext uri="{FF2B5EF4-FFF2-40B4-BE49-F238E27FC236}">
                <a16:creationId xmlns:a16="http://schemas.microsoft.com/office/drawing/2014/main" id="{ECCD1F3C-71F9-44F2-B39E-3D1E520C01B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A74B7CA-A378-494C-BBF7-88CC1F139C34}"/>
              </a:ext>
            </a:extLst>
          </p:cNvPr>
          <p:cNvSpPr>
            <a:spLocks noGrp="1"/>
          </p:cNvSpPr>
          <p:nvPr>
            <p:ph type="sldNum" sz="quarter" idx="12"/>
          </p:nvPr>
        </p:nvSpPr>
        <p:spPr/>
        <p:txBody>
          <a:body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178450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DB1479F2-D9FC-4D17-A517-BACA50FD3AD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F61A2353-40A4-4118-9A3D-45EB0D055306}"/>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0040323-6DD2-4C35-8EA9-08C4A80BFEE1}"/>
              </a:ext>
            </a:extLst>
          </p:cNvPr>
          <p:cNvSpPr>
            <a:spLocks noGrp="1"/>
          </p:cNvSpPr>
          <p:nvPr>
            <p:ph type="dt" sz="half" idx="10"/>
          </p:nvPr>
        </p:nvSpPr>
        <p:spPr/>
        <p:txBody>
          <a:bodyPr/>
          <a:lstStyle/>
          <a:p>
            <a:fld id="{FAFC2C1D-BEB3-438F-82B7-44EB7ACBA580}" type="datetimeFigureOut">
              <a:rPr lang="zh-TW" altLang="en-US" smtClean="0"/>
              <a:t>2020/11/18</a:t>
            </a:fld>
            <a:endParaRPr lang="zh-TW" altLang="en-US"/>
          </a:p>
        </p:txBody>
      </p:sp>
      <p:sp>
        <p:nvSpPr>
          <p:cNvPr id="5" name="頁尾版面配置區 4">
            <a:extLst>
              <a:ext uri="{FF2B5EF4-FFF2-40B4-BE49-F238E27FC236}">
                <a16:creationId xmlns:a16="http://schemas.microsoft.com/office/drawing/2014/main" id="{D9DB33E6-DDBA-4958-B621-25EE09F2811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6EF22E9-C6A3-44CC-B1A2-529799F07D7E}"/>
              </a:ext>
            </a:extLst>
          </p:cNvPr>
          <p:cNvSpPr>
            <a:spLocks noGrp="1"/>
          </p:cNvSpPr>
          <p:nvPr>
            <p:ph type="sldNum" sz="quarter" idx="12"/>
          </p:nvPr>
        </p:nvSpPr>
        <p:spPr/>
        <p:txBody>
          <a:body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217532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0DF4F7-A3FD-47DA-9FF2-F2FCC82C701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AF35C77-CDFD-43FB-A58B-46DAAC0EC2CF}"/>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3F0D699-630F-4E33-B7D0-9385CE52D553}"/>
              </a:ext>
            </a:extLst>
          </p:cNvPr>
          <p:cNvSpPr>
            <a:spLocks noGrp="1"/>
          </p:cNvSpPr>
          <p:nvPr>
            <p:ph type="dt" sz="half" idx="10"/>
          </p:nvPr>
        </p:nvSpPr>
        <p:spPr/>
        <p:txBody>
          <a:bodyPr/>
          <a:lstStyle/>
          <a:p>
            <a:fld id="{FAFC2C1D-BEB3-438F-82B7-44EB7ACBA580}" type="datetimeFigureOut">
              <a:rPr lang="zh-TW" altLang="en-US" smtClean="0"/>
              <a:t>2020/11/18</a:t>
            </a:fld>
            <a:endParaRPr lang="zh-TW" altLang="en-US"/>
          </a:p>
        </p:txBody>
      </p:sp>
      <p:sp>
        <p:nvSpPr>
          <p:cNvPr id="5" name="頁尾版面配置區 4">
            <a:extLst>
              <a:ext uri="{FF2B5EF4-FFF2-40B4-BE49-F238E27FC236}">
                <a16:creationId xmlns:a16="http://schemas.microsoft.com/office/drawing/2014/main" id="{460E3BE0-9D16-4430-8045-5730EEAFEA2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C1CB855-9D8F-4910-A192-E08CF52D15D0}"/>
              </a:ext>
            </a:extLst>
          </p:cNvPr>
          <p:cNvSpPr>
            <a:spLocks noGrp="1"/>
          </p:cNvSpPr>
          <p:nvPr>
            <p:ph type="sldNum" sz="quarter" idx="12"/>
          </p:nvPr>
        </p:nvSpPr>
        <p:spPr/>
        <p:txBody>
          <a:body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42636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048001-6110-4C69-BC49-060EC613B88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0B8366C3-9DC2-4391-9075-B6A353661F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BCB3D937-D8C2-491D-BA70-C8FDA53DBE70}"/>
              </a:ext>
            </a:extLst>
          </p:cNvPr>
          <p:cNvSpPr>
            <a:spLocks noGrp="1"/>
          </p:cNvSpPr>
          <p:nvPr>
            <p:ph type="dt" sz="half" idx="10"/>
          </p:nvPr>
        </p:nvSpPr>
        <p:spPr/>
        <p:txBody>
          <a:bodyPr/>
          <a:lstStyle/>
          <a:p>
            <a:fld id="{FAFC2C1D-BEB3-438F-82B7-44EB7ACBA580}" type="datetimeFigureOut">
              <a:rPr lang="zh-TW" altLang="en-US" smtClean="0"/>
              <a:t>2020/11/18</a:t>
            </a:fld>
            <a:endParaRPr lang="zh-TW" altLang="en-US"/>
          </a:p>
        </p:txBody>
      </p:sp>
      <p:sp>
        <p:nvSpPr>
          <p:cNvPr id="5" name="頁尾版面配置區 4">
            <a:extLst>
              <a:ext uri="{FF2B5EF4-FFF2-40B4-BE49-F238E27FC236}">
                <a16:creationId xmlns:a16="http://schemas.microsoft.com/office/drawing/2014/main" id="{907120A7-D2BF-4F87-9051-47AE42BE0D4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A9E70EA-98A9-4F6C-8026-1DD2031E63A2}"/>
              </a:ext>
            </a:extLst>
          </p:cNvPr>
          <p:cNvSpPr>
            <a:spLocks noGrp="1"/>
          </p:cNvSpPr>
          <p:nvPr>
            <p:ph type="sldNum" sz="quarter" idx="12"/>
          </p:nvPr>
        </p:nvSpPr>
        <p:spPr/>
        <p:txBody>
          <a:body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140498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5207F6-22D2-451C-86D9-1E30263261D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209D66C-BD8D-4A1A-A276-B48FEF67F76B}"/>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EC49860-3B34-4207-B5C7-B319127DE634}"/>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F2D5628B-A94B-46B4-9EF5-4BBAFE9B3C23}"/>
              </a:ext>
            </a:extLst>
          </p:cNvPr>
          <p:cNvSpPr>
            <a:spLocks noGrp="1"/>
          </p:cNvSpPr>
          <p:nvPr>
            <p:ph type="dt" sz="half" idx="10"/>
          </p:nvPr>
        </p:nvSpPr>
        <p:spPr/>
        <p:txBody>
          <a:bodyPr/>
          <a:lstStyle/>
          <a:p>
            <a:fld id="{FAFC2C1D-BEB3-438F-82B7-44EB7ACBA580}" type="datetimeFigureOut">
              <a:rPr lang="zh-TW" altLang="en-US" smtClean="0"/>
              <a:t>2020/11/18</a:t>
            </a:fld>
            <a:endParaRPr lang="zh-TW" altLang="en-US"/>
          </a:p>
        </p:txBody>
      </p:sp>
      <p:sp>
        <p:nvSpPr>
          <p:cNvPr id="6" name="頁尾版面配置區 5">
            <a:extLst>
              <a:ext uri="{FF2B5EF4-FFF2-40B4-BE49-F238E27FC236}">
                <a16:creationId xmlns:a16="http://schemas.microsoft.com/office/drawing/2014/main" id="{1883B356-8757-45D3-8B43-668C541E5BF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9AECF53-58F4-479E-97F5-D27D4479F4D8}"/>
              </a:ext>
            </a:extLst>
          </p:cNvPr>
          <p:cNvSpPr>
            <a:spLocks noGrp="1"/>
          </p:cNvSpPr>
          <p:nvPr>
            <p:ph type="sldNum" sz="quarter" idx="12"/>
          </p:nvPr>
        </p:nvSpPr>
        <p:spPr/>
        <p:txBody>
          <a:body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235052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3118E7-1693-4F6D-A271-742C7306342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CF46D5B-209B-4132-82CB-7AFF2F46F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D3AF6AA2-F045-49A2-80C4-016CB6703F0F}"/>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3CB9516C-8D4A-45C8-A62C-187425639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8D8352EA-04B3-4B92-AC01-3139FA4C17BD}"/>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0D2B33CB-C8A8-476B-A156-B85F68D6AAD9}"/>
              </a:ext>
            </a:extLst>
          </p:cNvPr>
          <p:cNvSpPr>
            <a:spLocks noGrp="1"/>
          </p:cNvSpPr>
          <p:nvPr>
            <p:ph type="dt" sz="half" idx="10"/>
          </p:nvPr>
        </p:nvSpPr>
        <p:spPr/>
        <p:txBody>
          <a:bodyPr/>
          <a:lstStyle/>
          <a:p>
            <a:fld id="{FAFC2C1D-BEB3-438F-82B7-44EB7ACBA580}" type="datetimeFigureOut">
              <a:rPr lang="zh-TW" altLang="en-US" smtClean="0"/>
              <a:t>2020/11/18</a:t>
            </a:fld>
            <a:endParaRPr lang="zh-TW" altLang="en-US"/>
          </a:p>
        </p:txBody>
      </p:sp>
      <p:sp>
        <p:nvSpPr>
          <p:cNvPr id="8" name="頁尾版面配置區 7">
            <a:extLst>
              <a:ext uri="{FF2B5EF4-FFF2-40B4-BE49-F238E27FC236}">
                <a16:creationId xmlns:a16="http://schemas.microsoft.com/office/drawing/2014/main" id="{ED9A7BBD-9F16-4EAB-A41A-D3AC2425A149}"/>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F30A746-B9A6-4DE5-B686-0B4CAD712056}"/>
              </a:ext>
            </a:extLst>
          </p:cNvPr>
          <p:cNvSpPr>
            <a:spLocks noGrp="1"/>
          </p:cNvSpPr>
          <p:nvPr>
            <p:ph type="sldNum" sz="quarter" idx="12"/>
          </p:nvPr>
        </p:nvSpPr>
        <p:spPr/>
        <p:txBody>
          <a:body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401135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48F00D-3A0C-4533-BE56-BDEE5F0DDED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F725EE2A-56C4-43D9-A38F-D46E131B9AB8}"/>
              </a:ext>
            </a:extLst>
          </p:cNvPr>
          <p:cNvSpPr>
            <a:spLocks noGrp="1"/>
          </p:cNvSpPr>
          <p:nvPr>
            <p:ph type="dt" sz="half" idx="10"/>
          </p:nvPr>
        </p:nvSpPr>
        <p:spPr/>
        <p:txBody>
          <a:bodyPr/>
          <a:lstStyle/>
          <a:p>
            <a:fld id="{FAFC2C1D-BEB3-438F-82B7-44EB7ACBA580}" type="datetimeFigureOut">
              <a:rPr lang="zh-TW" altLang="en-US" smtClean="0"/>
              <a:t>2020/11/18</a:t>
            </a:fld>
            <a:endParaRPr lang="zh-TW" altLang="en-US"/>
          </a:p>
        </p:txBody>
      </p:sp>
      <p:sp>
        <p:nvSpPr>
          <p:cNvPr id="4" name="頁尾版面配置區 3">
            <a:extLst>
              <a:ext uri="{FF2B5EF4-FFF2-40B4-BE49-F238E27FC236}">
                <a16:creationId xmlns:a16="http://schemas.microsoft.com/office/drawing/2014/main" id="{DC9DC132-93EE-41A1-A9FE-E29BA1AB3A46}"/>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6CA5BBB-510C-4A94-BC8A-EEFA77BA0DD4}"/>
              </a:ext>
            </a:extLst>
          </p:cNvPr>
          <p:cNvSpPr>
            <a:spLocks noGrp="1"/>
          </p:cNvSpPr>
          <p:nvPr>
            <p:ph type="sldNum" sz="quarter" idx="12"/>
          </p:nvPr>
        </p:nvSpPr>
        <p:spPr/>
        <p:txBody>
          <a:body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239353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2C8519E-7FB3-4393-9845-A2F85A0D5407}"/>
              </a:ext>
            </a:extLst>
          </p:cNvPr>
          <p:cNvSpPr>
            <a:spLocks noGrp="1"/>
          </p:cNvSpPr>
          <p:nvPr>
            <p:ph type="dt" sz="half" idx="10"/>
          </p:nvPr>
        </p:nvSpPr>
        <p:spPr/>
        <p:txBody>
          <a:bodyPr/>
          <a:lstStyle/>
          <a:p>
            <a:fld id="{FAFC2C1D-BEB3-438F-82B7-44EB7ACBA580}" type="datetimeFigureOut">
              <a:rPr lang="zh-TW" altLang="en-US" smtClean="0"/>
              <a:t>2020/11/18</a:t>
            </a:fld>
            <a:endParaRPr lang="zh-TW" altLang="en-US"/>
          </a:p>
        </p:txBody>
      </p:sp>
      <p:sp>
        <p:nvSpPr>
          <p:cNvPr id="3" name="頁尾版面配置區 2">
            <a:extLst>
              <a:ext uri="{FF2B5EF4-FFF2-40B4-BE49-F238E27FC236}">
                <a16:creationId xmlns:a16="http://schemas.microsoft.com/office/drawing/2014/main" id="{6C0656C5-B25A-4938-BC05-1A1CB9D8B06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A439A49F-52FB-459C-B4B5-AB7B5C62A9F1}"/>
              </a:ext>
            </a:extLst>
          </p:cNvPr>
          <p:cNvSpPr>
            <a:spLocks noGrp="1"/>
          </p:cNvSpPr>
          <p:nvPr>
            <p:ph type="sldNum" sz="quarter" idx="12"/>
          </p:nvPr>
        </p:nvSpPr>
        <p:spPr/>
        <p:txBody>
          <a:body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401814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124D06-ED77-4C5D-BDCE-0BBAF740E48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E25381CC-6A5E-4525-B4F0-87BC16FA0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516F2CE-7F08-4EAE-B36D-89A6255E4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CBAAC62D-46D4-4A80-B2FD-C5B8186BAF6A}"/>
              </a:ext>
            </a:extLst>
          </p:cNvPr>
          <p:cNvSpPr>
            <a:spLocks noGrp="1"/>
          </p:cNvSpPr>
          <p:nvPr>
            <p:ph type="dt" sz="half" idx="10"/>
          </p:nvPr>
        </p:nvSpPr>
        <p:spPr/>
        <p:txBody>
          <a:bodyPr/>
          <a:lstStyle/>
          <a:p>
            <a:fld id="{FAFC2C1D-BEB3-438F-82B7-44EB7ACBA580}" type="datetimeFigureOut">
              <a:rPr lang="zh-TW" altLang="en-US" smtClean="0"/>
              <a:t>2020/11/18</a:t>
            </a:fld>
            <a:endParaRPr lang="zh-TW" altLang="en-US"/>
          </a:p>
        </p:txBody>
      </p:sp>
      <p:sp>
        <p:nvSpPr>
          <p:cNvPr id="6" name="頁尾版面配置區 5">
            <a:extLst>
              <a:ext uri="{FF2B5EF4-FFF2-40B4-BE49-F238E27FC236}">
                <a16:creationId xmlns:a16="http://schemas.microsoft.com/office/drawing/2014/main" id="{E9852524-5E74-4A40-AA84-EA379879910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31569BC-1851-4D3E-B26B-B29DA451CF59}"/>
              </a:ext>
            </a:extLst>
          </p:cNvPr>
          <p:cNvSpPr>
            <a:spLocks noGrp="1"/>
          </p:cNvSpPr>
          <p:nvPr>
            <p:ph type="sldNum" sz="quarter" idx="12"/>
          </p:nvPr>
        </p:nvSpPr>
        <p:spPr/>
        <p:txBody>
          <a:body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65467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90C4A3-37DA-417C-A9BE-41CA1DF5918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6EAC582-55D0-40A1-93AE-C1FF05B02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EA66FC8-E872-4BB4-80BE-BAF66760E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EA1579C2-E8E1-4AA9-A003-A2A1B15573C5}"/>
              </a:ext>
            </a:extLst>
          </p:cNvPr>
          <p:cNvSpPr>
            <a:spLocks noGrp="1"/>
          </p:cNvSpPr>
          <p:nvPr>
            <p:ph type="dt" sz="half" idx="10"/>
          </p:nvPr>
        </p:nvSpPr>
        <p:spPr/>
        <p:txBody>
          <a:bodyPr/>
          <a:lstStyle/>
          <a:p>
            <a:fld id="{FAFC2C1D-BEB3-438F-82B7-44EB7ACBA580}" type="datetimeFigureOut">
              <a:rPr lang="zh-TW" altLang="en-US" smtClean="0"/>
              <a:t>2020/11/18</a:t>
            </a:fld>
            <a:endParaRPr lang="zh-TW" altLang="en-US"/>
          </a:p>
        </p:txBody>
      </p:sp>
      <p:sp>
        <p:nvSpPr>
          <p:cNvPr id="6" name="頁尾版面配置區 5">
            <a:extLst>
              <a:ext uri="{FF2B5EF4-FFF2-40B4-BE49-F238E27FC236}">
                <a16:creationId xmlns:a16="http://schemas.microsoft.com/office/drawing/2014/main" id="{9BC67720-CE89-4012-9E35-327C712EF751}"/>
              </a:ext>
            </a:extLst>
          </p:cNvPr>
          <p:cNvSpPr>
            <a:spLocks noGrp="1"/>
          </p:cNvSpPr>
          <p:nvPr>
            <p:ph type="ftr" sz="quarter" idx="11"/>
          </p:nvPr>
        </p:nvSpPr>
        <p:spPr/>
        <p:txBody>
          <a:bodyPr/>
          <a:lstStyle/>
          <a:p>
            <a:r>
              <a:rPr lang="en-US"/>
              <a:t>
              </a:t>
            </a:r>
            <a:endParaRPr lang="en-US" dirty="0"/>
          </a:p>
        </p:txBody>
      </p:sp>
      <p:sp>
        <p:nvSpPr>
          <p:cNvPr id="7" name="投影片編號版面配置區 6">
            <a:extLst>
              <a:ext uri="{FF2B5EF4-FFF2-40B4-BE49-F238E27FC236}">
                <a16:creationId xmlns:a16="http://schemas.microsoft.com/office/drawing/2014/main" id="{09A1E96F-C25F-4D48-B2E0-CFCA4F1D659B}"/>
              </a:ext>
            </a:extLst>
          </p:cNvPr>
          <p:cNvSpPr>
            <a:spLocks noGrp="1"/>
          </p:cNvSpPr>
          <p:nvPr>
            <p:ph type="sldNum" sz="quarter" idx="12"/>
          </p:nvPr>
        </p:nvSpPr>
        <p:spPr/>
        <p:txBody>
          <a:body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98432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70B38C7-A540-4AFE-B3EF-E4CC3FC1C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76A6F1D-18C2-41BD-AA8C-2B96AA24E8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DBCA1D3-9E99-44E8-96D7-0A28F1894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C2C1D-BEB3-438F-82B7-44EB7ACBA580}" type="datetimeFigureOut">
              <a:rPr lang="zh-TW" altLang="en-US" smtClean="0"/>
              <a:t>2020/11/18</a:t>
            </a:fld>
            <a:endParaRPr lang="zh-TW" altLang="en-US"/>
          </a:p>
        </p:txBody>
      </p:sp>
      <p:sp>
        <p:nvSpPr>
          <p:cNvPr id="5" name="頁尾版面配置區 4">
            <a:extLst>
              <a:ext uri="{FF2B5EF4-FFF2-40B4-BE49-F238E27FC236}">
                <a16:creationId xmlns:a16="http://schemas.microsoft.com/office/drawing/2014/main" id="{B94B2272-D20A-4D27-AB7B-B99A32AC05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CDA6EA70-DAB3-4989-831F-DF82F1E14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BC5E6-8978-4B50-BB80-3CD74E813A87}" type="slidenum">
              <a:rPr lang="zh-TW" altLang="en-US" smtClean="0"/>
              <a:t>‹#›</a:t>
            </a:fld>
            <a:endParaRPr lang="zh-TW" altLang="en-US"/>
          </a:p>
        </p:txBody>
      </p:sp>
    </p:spTree>
    <p:extLst>
      <p:ext uri="{BB962C8B-B14F-4D97-AF65-F5344CB8AC3E}">
        <p14:creationId xmlns:p14="http://schemas.microsoft.com/office/powerpoint/2010/main" val="199516347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0.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8E9F2B-1D2E-47A9-B07D-E61FD35F574A}"/>
              </a:ext>
            </a:extLst>
          </p:cNvPr>
          <p:cNvSpPr>
            <a:spLocks noGrp="1"/>
          </p:cNvSpPr>
          <p:nvPr>
            <p:ph type="ctrTitle"/>
          </p:nvPr>
        </p:nvSpPr>
        <p:spPr>
          <a:xfrm>
            <a:off x="759643" y="868362"/>
            <a:ext cx="10672714" cy="2387600"/>
          </a:xfrm>
        </p:spPr>
        <p:txBody>
          <a:bodyPr>
            <a:noAutofit/>
          </a:bodyPr>
          <a:lstStyle/>
          <a:p>
            <a:r>
              <a:rPr lang="en-US" altLang="zh-TW" sz="4400" dirty="0">
                <a:solidFill>
                  <a:schemeClr val="accent5">
                    <a:lumMod val="50000"/>
                  </a:schemeClr>
                </a:solidFill>
              </a:rPr>
              <a:t>Wide-Ranging Review Manipulation Attacks: Model, Empirical Study, and Countermeasures</a:t>
            </a:r>
            <a:endParaRPr lang="zh-TW" altLang="en-US" sz="4400" dirty="0">
              <a:solidFill>
                <a:schemeClr val="accent5">
                  <a:lumMod val="50000"/>
                </a:schemeClr>
              </a:solidFill>
            </a:endParaRPr>
          </a:p>
        </p:txBody>
      </p:sp>
      <p:sp>
        <p:nvSpPr>
          <p:cNvPr id="3" name="副標題 2">
            <a:extLst>
              <a:ext uri="{FF2B5EF4-FFF2-40B4-BE49-F238E27FC236}">
                <a16:creationId xmlns:a16="http://schemas.microsoft.com/office/drawing/2014/main" id="{1660026B-9950-46F7-9BDB-3222425BF79C}"/>
              </a:ext>
            </a:extLst>
          </p:cNvPr>
          <p:cNvSpPr>
            <a:spLocks noGrp="1"/>
          </p:cNvSpPr>
          <p:nvPr>
            <p:ph type="subTitle" idx="1"/>
          </p:nvPr>
        </p:nvSpPr>
        <p:spPr>
          <a:xfrm>
            <a:off x="1524000" y="4333876"/>
            <a:ext cx="9144000" cy="1655762"/>
          </a:xfrm>
        </p:spPr>
        <p:txBody>
          <a:bodyPr>
            <a:normAutofit fontScale="92500" lnSpcReduction="10000"/>
          </a:bodyPr>
          <a:lstStyle/>
          <a:p>
            <a:pPr algn="r"/>
            <a:r>
              <a:rPr lang="en-US" altLang="zh-TW" dirty="0"/>
              <a:t>Advisor: JIA-LING, KOH</a:t>
            </a:r>
          </a:p>
          <a:p>
            <a:pPr algn="r"/>
            <a:r>
              <a:rPr lang="en-US" altLang="zh-TW" dirty="0"/>
              <a:t>SOURCE: ACM ’19</a:t>
            </a:r>
          </a:p>
          <a:p>
            <a:pPr algn="r"/>
            <a:r>
              <a:rPr lang="en-US" altLang="zh-TW" dirty="0"/>
              <a:t>SPEAKER: BENG-CHENG, LU</a:t>
            </a:r>
          </a:p>
          <a:p>
            <a:pPr algn="r"/>
            <a:r>
              <a:rPr lang="en-US" altLang="zh-TW" dirty="0"/>
              <a:t>DATE: 2020/11/10</a:t>
            </a:r>
            <a:endParaRPr lang="zh-TW" altLang="en-US" dirty="0"/>
          </a:p>
        </p:txBody>
      </p:sp>
      <p:sp>
        <p:nvSpPr>
          <p:cNvPr id="5" name="投影片編號版面配置區 4">
            <a:extLst>
              <a:ext uri="{FF2B5EF4-FFF2-40B4-BE49-F238E27FC236}">
                <a16:creationId xmlns:a16="http://schemas.microsoft.com/office/drawing/2014/main" id="{F8455300-AE4F-4CFC-A646-D242F953247C}"/>
              </a:ext>
            </a:extLst>
          </p:cNvPr>
          <p:cNvSpPr>
            <a:spLocks noGrp="1"/>
          </p:cNvSpPr>
          <p:nvPr>
            <p:ph type="sldNum" sz="quarter" idx="12"/>
          </p:nvPr>
        </p:nvSpPr>
        <p:spPr/>
        <p:txBody>
          <a:bodyPr/>
          <a:lstStyle/>
          <a:p>
            <a:fld id="{ED5BC5E6-8978-4B50-BB80-3CD74E813A87}" type="slidenum">
              <a:rPr lang="zh-TW" altLang="en-US" smtClean="0">
                <a:ln>
                  <a:solidFill>
                    <a:sysClr val="windowText" lastClr="000000"/>
                  </a:solidFill>
                </a:ln>
              </a:rPr>
              <a:t>1</a:t>
            </a:fld>
            <a:endParaRPr lang="zh-TW" altLang="en-US">
              <a:ln>
                <a:solidFill>
                  <a:sysClr val="windowText" lastClr="000000"/>
                </a:solidFill>
              </a:ln>
            </a:endParaRPr>
          </a:p>
        </p:txBody>
      </p:sp>
    </p:spTree>
    <p:extLst>
      <p:ext uri="{BB962C8B-B14F-4D97-AF65-F5344CB8AC3E}">
        <p14:creationId xmlns:p14="http://schemas.microsoft.com/office/powerpoint/2010/main" val="97044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69ACE43-E46D-495C-BFB7-90E1A3B8C62B}"/>
                  </a:ext>
                </a:extLst>
              </p:cNvPr>
              <p:cNvSpPr>
                <a:spLocks noGrp="1"/>
              </p:cNvSpPr>
              <p:nvPr>
                <p:ph idx="1"/>
              </p:nvPr>
            </p:nvSpPr>
            <p:spPr>
              <a:xfrm>
                <a:off x="838200" y="1825625"/>
                <a:ext cx="10515600" cy="1094983"/>
              </a:xfrm>
            </p:spPr>
            <p:txBody>
              <a:bodyPr/>
              <a:lstStyle/>
              <a:p>
                <a:pPr marL="0" indent="0">
                  <a:buNone/>
                </a:pPr>
                <a:r>
                  <a:rPr lang="en-US" altLang="zh-TW" dirty="0">
                    <a:solidFill>
                      <a:schemeClr val="accent5">
                        <a:lumMod val="75000"/>
                      </a:schemeClr>
                    </a:solidFill>
                  </a:rPr>
                  <a:t>4.</a:t>
                </a:r>
                <a:r>
                  <a:rPr lang="zh-TW" altLang="en-US" dirty="0">
                    <a:solidFill>
                      <a:schemeClr val="accent5">
                        <a:lumMod val="75000"/>
                      </a:schemeClr>
                    </a:solidFill>
                  </a:rPr>
                  <a:t> </a:t>
                </a:r>
                <a:r>
                  <a:rPr lang="en-US" altLang="zh-TW" dirty="0">
                    <a:solidFill>
                      <a:schemeClr val="accent5">
                        <a:lumMod val="75000"/>
                      </a:schemeClr>
                    </a:solidFill>
                  </a:rPr>
                  <a:t>Diversity Control: Hyper-parameter called temperature</a:t>
                </a:r>
                <a:r>
                  <a:rPr lang="zh-TW" altLang="en-US" dirty="0">
                    <a:solidFill>
                      <a:schemeClr val="accent5">
                        <a:lumMod val="75000"/>
                      </a:schemeClr>
                    </a:solidFill>
                  </a:rPr>
                  <a:t> </a:t>
                </a:r>
                <a14:m>
                  <m:oMath xmlns:m="http://schemas.openxmlformats.org/officeDocument/2006/math">
                    <m:r>
                      <m:rPr>
                        <m:sty m:val="p"/>
                      </m:rPr>
                      <a:rPr lang="en-US" altLang="zh-TW" smtClean="0">
                        <a:solidFill>
                          <a:schemeClr val="accent5">
                            <a:lumMod val="75000"/>
                          </a:schemeClr>
                        </a:solidFill>
                        <a:latin typeface="Cambria Math" panose="02040503050406030204" pitchFamily="18" charset="0"/>
                      </a:rPr>
                      <m:t>τ</m:t>
                    </m:r>
                  </m:oMath>
                </a14:m>
                <a:r>
                  <a:rPr lang="en-US" altLang="zh-TW" dirty="0">
                    <a:solidFill>
                      <a:schemeClr val="accent5">
                        <a:lumMod val="75000"/>
                      </a:schemeClr>
                    </a:solidFill>
                  </a:rPr>
                  <a:t>, the </a:t>
                </a:r>
                <a:r>
                  <a:rPr lang="en-US" altLang="zh-TW" dirty="0" err="1">
                    <a:solidFill>
                      <a:schemeClr val="accent5">
                        <a:lumMod val="75000"/>
                      </a:schemeClr>
                    </a:solidFill>
                  </a:rPr>
                  <a:t>softmax</a:t>
                </a:r>
                <a:r>
                  <a:rPr lang="en-US" altLang="zh-TW" dirty="0">
                    <a:solidFill>
                      <a:schemeClr val="accent5">
                        <a:lumMod val="75000"/>
                      </a:schemeClr>
                    </a:solidFill>
                  </a:rPr>
                  <a:t> function over o produces probability value </a:t>
                </a:r>
                <a14:m>
                  <m:oMath xmlns:m="http://schemas.openxmlformats.org/officeDocument/2006/math">
                    <m:sSub>
                      <m:sSubPr>
                        <m:ctrlPr>
                          <a:rPr lang="zh-TW" altLang="en-US" i="1">
                            <a:solidFill>
                              <a:schemeClr val="accent5">
                                <a:lumMod val="75000"/>
                              </a:schemeClr>
                            </a:solidFill>
                            <a:latin typeface="Cambria Math" panose="02040503050406030204" pitchFamily="18" charset="0"/>
                          </a:rPr>
                        </m:ctrlPr>
                      </m:sSubPr>
                      <m:e>
                        <m:acc>
                          <m:accPr>
                            <m:chr m:val="̂"/>
                            <m:ctrlPr>
                              <a:rPr lang="zh-TW" altLang="en-US" i="1">
                                <a:solidFill>
                                  <a:schemeClr val="accent5">
                                    <a:lumMod val="75000"/>
                                  </a:schemeClr>
                                </a:solidFill>
                                <a:latin typeface="Cambria Math" panose="02040503050406030204" pitchFamily="18" charset="0"/>
                              </a:rPr>
                            </m:ctrlPr>
                          </m:accPr>
                          <m:e>
                            <m:r>
                              <m:rPr>
                                <m:sty m:val="p"/>
                              </m:rPr>
                              <a:rPr lang="zh-TW" altLang="en-US">
                                <a:solidFill>
                                  <a:schemeClr val="accent5">
                                    <a:lumMod val="75000"/>
                                  </a:schemeClr>
                                </a:solidFill>
                                <a:latin typeface="Cambria Math" panose="02040503050406030204" pitchFamily="18" charset="0"/>
                              </a:rPr>
                              <m:t>y</m:t>
                            </m:r>
                          </m:e>
                        </m:acc>
                      </m:e>
                      <m:sub>
                        <m:r>
                          <a:rPr lang="zh-TW" altLang="en-US" i="1">
                            <a:solidFill>
                              <a:schemeClr val="accent5">
                                <a:lumMod val="75000"/>
                              </a:schemeClr>
                            </a:solidFill>
                            <a:latin typeface="Cambria Math" panose="02040503050406030204" pitchFamily="18" charset="0"/>
                          </a:rPr>
                          <m:t>𝑘</m:t>
                        </m:r>
                      </m:sub>
                    </m:sSub>
                    <m:r>
                      <a:rPr lang="zh-TW" altLang="en-US" i="1">
                        <a:solidFill>
                          <a:schemeClr val="accent5">
                            <a:lumMod val="75000"/>
                          </a:schemeClr>
                        </a:solidFill>
                        <a:latin typeface="Cambria Math" panose="02040503050406030204" pitchFamily="18" charset="0"/>
                      </a:rPr>
                      <m:t> </m:t>
                    </m:r>
                  </m:oMath>
                </a14:m>
                <a:r>
                  <a:rPr lang="en-US" altLang="zh-TW" dirty="0">
                    <a:solidFill>
                      <a:schemeClr val="accent5">
                        <a:lumMod val="75000"/>
                      </a:schemeClr>
                    </a:solidFill>
                  </a:rPr>
                  <a:t>:</a:t>
                </a:r>
                <a:endParaRPr lang="zh-TW" altLang="en-US" dirty="0">
                  <a:solidFill>
                    <a:schemeClr val="accent5">
                      <a:lumMod val="75000"/>
                    </a:schemeClr>
                  </a:solidFill>
                </a:endParaRPr>
              </a:p>
            </p:txBody>
          </p:sp>
        </mc:Choice>
        <mc:Fallback xmlns="">
          <p:sp>
            <p:nvSpPr>
              <p:cNvPr id="3" name="內容版面配置區 2">
                <a:extLst>
                  <a:ext uri="{FF2B5EF4-FFF2-40B4-BE49-F238E27FC236}">
                    <a16:creationId xmlns:a16="http://schemas.microsoft.com/office/drawing/2014/main" id="{A69ACE43-E46D-495C-BFB7-90E1A3B8C62B}"/>
                  </a:ext>
                </a:extLst>
              </p:cNvPr>
              <p:cNvSpPr>
                <a:spLocks noGrp="1" noRot="1" noChangeAspect="1" noMove="1" noResize="1" noEditPoints="1" noAdjustHandles="1" noChangeArrowheads="1" noChangeShapeType="1" noTextEdit="1"/>
              </p:cNvSpPr>
              <p:nvPr>
                <p:ph idx="1"/>
              </p:nvPr>
            </p:nvSpPr>
            <p:spPr>
              <a:xfrm>
                <a:off x="838200" y="1825625"/>
                <a:ext cx="10515600" cy="1094983"/>
              </a:xfrm>
              <a:blipFill>
                <a:blip r:embed="rId3"/>
                <a:stretch>
                  <a:fillRect l="-1217" t="-8889"/>
                </a:stretch>
              </a:blipFill>
            </p:spPr>
            <p:txBody>
              <a:bodyPr/>
              <a:lstStyle/>
              <a:p>
                <a:r>
                  <a:rPr lang="zh-TW" altLang="en-US">
                    <a:noFill/>
                  </a:rPr>
                  <a:t> </a:t>
                </a:r>
              </a:p>
            </p:txBody>
          </p:sp>
        </mc:Fallback>
      </mc:AlternateContent>
      <p:sp>
        <p:nvSpPr>
          <p:cNvPr id="5" name="標題 1">
            <a:extLst>
              <a:ext uri="{FF2B5EF4-FFF2-40B4-BE49-F238E27FC236}">
                <a16:creationId xmlns:a16="http://schemas.microsoft.com/office/drawing/2014/main" id="{8AE7038F-2B7E-432D-9EF5-663C8308D23F}"/>
              </a:ext>
            </a:extLst>
          </p:cNvPr>
          <p:cNvSpPr>
            <a:spLocks noGrp="1"/>
          </p:cNvSpPr>
          <p:nvPr>
            <p:ph type="title"/>
          </p:nvPr>
        </p:nvSpPr>
        <p:spPr>
          <a:xfrm>
            <a:off x="838200" y="365125"/>
            <a:ext cx="10515600" cy="1325563"/>
          </a:xfrm>
        </p:spPr>
        <p:txBody>
          <a:bodyPr>
            <a:normAutofit/>
          </a:bodyPr>
          <a:lstStyle/>
          <a:p>
            <a:r>
              <a:rPr lang="en-US" altLang="zh-TW" sz="6000" dirty="0">
                <a:solidFill>
                  <a:srgbClr val="5B9BD5">
                    <a:lumMod val="50000"/>
                  </a:srgbClr>
                </a:solidFill>
              </a:rPr>
              <a:t>Method - Universal Model</a:t>
            </a:r>
            <a:endParaRPr lang="zh-TW" altLang="en-US" dirty="0"/>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3F018661-0351-46F2-9EC9-44454C11C685}"/>
                  </a:ext>
                </a:extLst>
              </p:cNvPr>
              <p:cNvSpPr/>
              <p:nvPr/>
            </p:nvSpPr>
            <p:spPr>
              <a:xfrm>
                <a:off x="4342152" y="3370881"/>
                <a:ext cx="2452659" cy="1660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sz="2800" i="1">
                              <a:latin typeface="Cambria Math" panose="02040503050406030204" pitchFamily="18" charset="0"/>
                            </a:rPr>
                          </m:ctrlPr>
                        </m:sSubPr>
                        <m:e>
                          <m:acc>
                            <m:accPr>
                              <m:chr m:val="̂"/>
                              <m:ctrlPr>
                                <a:rPr lang="zh-TW" altLang="en-US" sz="2800" i="1">
                                  <a:latin typeface="Cambria Math" panose="02040503050406030204" pitchFamily="18" charset="0"/>
                                </a:rPr>
                              </m:ctrlPr>
                            </m:accPr>
                            <m:e>
                              <m:r>
                                <m:rPr>
                                  <m:sty m:val="p"/>
                                </m:rPr>
                                <a:rPr lang="zh-TW" altLang="en-US" sz="2800">
                                  <a:latin typeface="Cambria Math" panose="02040503050406030204" pitchFamily="18" charset="0"/>
                                </a:rPr>
                                <m:t>y</m:t>
                              </m:r>
                            </m:e>
                          </m:acc>
                        </m:e>
                        <m:sub>
                          <m:r>
                            <a:rPr lang="zh-TW" altLang="en-US" sz="2800" i="1">
                              <a:latin typeface="Cambria Math" panose="02040503050406030204" pitchFamily="18" charset="0"/>
                            </a:rPr>
                            <m:t>𝑘</m:t>
                          </m:r>
                        </m:sub>
                      </m:sSub>
                      <m:r>
                        <a:rPr lang="zh-TW" altLang="en-US" sz="2800" i="0">
                          <a:latin typeface="Cambria Math" panose="02040503050406030204" pitchFamily="18" charset="0"/>
                        </a:rPr>
                        <m:t>= </m:t>
                      </m:r>
                      <m:f>
                        <m:fPr>
                          <m:ctrlPr>
                            <a:rPr lang="zh-TW" altLang="en-US" sz="2800" i="1">
                              <a:latin typeface="Cambria Math" panose="02040503050406030204" pitchFamily="18" charset="0"/>
                            </a:rPr>
                          </m:ctrlPr>
                        </m:fPr>
                        <m:num>
                          <m:sSup>
                            <m:sSupPr>
                              <m:ctrlPr>
                                <a:rPr lang="zh-TW" altLang="en-US" sz="2800" i="1">
                                  <a:latin typeface="Cambria Math" panose="02040503050406030204" pitchFamily="18" charset="0"/>
                                </a:rPr>
                              </m:ctrlPr>
                            </m:sSupPr>
                            <m:e>
                              <m:r>
                                <a:rPr lang="zh-TW" altLang="en-US" sz="2800" i="1">
                                  <a:latin typeface="Cambria Math" panose="02040503050406030204" pitchFamily="18" charset="0"/>
                                </a:rPr>
                                <m:t>𝑒</m:t>
                              </m:r>
                            </m:e>
                            <m:sup>
                              <m:f>
                                <m:fPr>
                                  <m:ctrlPr>
                                    <a:rPr lang="zh-TW" altLang="en-US" sz="2800" i="1">
                                      <a:latin typeface="Cambria Math" panose="02040503050406030204" pitchFamily="18" charset="0"/>
                                    </a:rPr>
                                  </m:ctrlPr>
                                </m:fPr>
                                <m:num>
                                  <m:sSup>
                                    <m:sSupPr>
                                      <m:ctrlPr>
                                        <a:rPr lang="zh-TW" altLang="en-US" sz="2800" i="1">
                                          <a:latin typeface="Cambria Math" panose="02040503050406030204" pitchFamily="18" charset="0"/>
                                        </a:rPr>
                                      </m:ctrlPr>
                                    </m:sSupPr>
                                    <m:e>
                                      <m:r>
                                        <a:rPr lang="zh-TW" altLang="en-US" sz="2800" i="1">
                                          <a:latin typeface="Cambria Math" panose="02040503050406030204" pitchFamily="18" charset="0"/>
                                        </a:rPr>
                                        <m:t>𝑜</m:t>
                                      </m:r>
                                    </m:e>
                                    <m:sup>
                                      <m:r>
                                        <a:rPr lang="zh-TW" altLang="en-US" sz="2800" i="1">
                                          <a:latin typeface="Cambria Math" panose="02040503050406030204" pitchFamily="18" charset="0"/>
                                        </a:rPr>
                                        <m:t>𝑘</m:t>
                                      </m:r>
                                    </m:sup>
                                  </m:sSup>
                                </m:num>
                                <m:den>
                                  <m:r>
                                    <m:rPr>
                                      <m:sty m:val="p"/>
                                    </m:rPr>
                                    <a:rPr lang="zh-TW" altLang="en-US" sz="2800" i="0">
                                      <a:latin typeface="Cambria Math" panose="02040503050406030204" pitchFamily="18" charset="0"/>
                                    </a:rPr>
                                    <m:t>τ</m:t>
                                  </m:r>
                                </m:den>
                              </m:f>
                            </m:sup>
                          </m:sSup>
                        </m:num>
                        <m:den>
                          <m:nary>
                            <m:naryPr>
                              <m:chr m:val="∑"/>
                              <m:limLoc m:val="undOvr"/>
                              <m:ctrlPr>
                                <a:rPr lang="zh-TW" altLang="en-US" sz="2800" i="1">
                                  <a:latin typeface="Cambria Math" panose="02040503050406030204" pitchFamily="18" charset="0"/>
                                </a:rPr>
                              </m:ctrlPr>
                            </m:naryPr>
                            <m:sub>
                              <m:r>
                                <a:rPr lang="zh-TW" altLang="en-US" sz="2800" i="1">
                                  <a:latin typeface="Cambria Math" panose="02040503050406030204" pitchFamily="18" charset="0"/>
                                </a:rPr>
                                <m:t>𝑗</m:t>
                              </m:r>
                              <m:r>
                                <a:rPr lang="zh-TW" altLang="en-US" sz="2800" i="0">
                                  <a:latin typeface="Cambria Math" panose="02040503050406030204" pitchFamily="18" charset="0"/>
                                </a:rPr>
                                <m:t>=1</m:t>
                              </m:r>
                            </m:sub>
                            <m:sup>
                              <m:r>
                                <a:rPr lang="zh-TW" altLang="en-US" sz="2800" i="1">
                                  <a:latin typeface="Cambria Math" panose="02040503050406030204" pitchFamily="18" charset="0"/>
                                </a:rPr>
                                <m:t>𝑉</m:t>
                              </m:r>
                            </m:sup>
                            <m:e>
                              <m:sSup>
                                <m:sSupPr>
                                  <m:ctrlPr>
                                    <a:rPr lang="zh-TW" altLang="en-US" sz="2800" i="1">
                                      <a:latin typeface="Cambria Math" panose="02040503050406030204" pitchFamily="18" charset="0"/>
                                    </a:rPr>
                                  </m:ctrlPr>
                                </m:sSupPr>
                                <m:e>
                                  <m:r>
                                    <a:rPr lang="zh-TW" altLang="en-US" sz="2800" i="1">
                                      <a:latin typeface="Cambria Math" panose="02040503050406030204" pitchFamily="18" charset="0"/>
                                    </a:rPr>
                                    <m:t>𝑒</m:t>
                                  </m:r>
                                </m:e>
                                <m:sup>
                                  <m:f>
                                    <m:fPr>
                                      <m:ctrlPr>
                                        <a:rPr lang="zh-TW" altLang="en-US" sz="2800" i="1">
                                          <a:latin typeface="Cambria Math" panose="02040503050406030204" pitchFamily="18" charset="0"/>
                                        </a:rPr>
                                      </m:ctrlPr>
                                    </m:fPr>
                                    <m:num>
                                      <m:sSup>
                                        <m:sSupPr>
                                          <m:ctrlPr>
                                            <a:rPr lang="zh-TW" altLang="en-US" sz="2800" i="1">
                                              <a:latin typeface="Cambria Math" panose="02040503050406030204" pitchFamily="18" charset="0"/>
                                            </a:rPr>
                                          </m:ctrlPr>
                                        </m:sSupPr>
                                        <m:e>
                                          <m:r>
                                            <a:rPr lang="zh-TW" altLang="en-US" sz="2800" i="1">
                                              <a:latin typeface="Cambria Math" panose="02040503050406030204" pitchFamily="18" charset="0"/>
                                            </a:rPr>
                                            <m:t>𝑜</m:t>
                                          </m:r>
                                        </m:e>
                                        <m:sup>
                                          <m:r>
                                            <a:rPr lang="zh-TW" altLang="en-US" sz="2800" i="1">
                                              <a:latin typeface="Cambria Math" panose="02040503050406030204" pitchFamily="18" charset="0"/>
                                            </a:rPr>
                                            <m:t>𝑗</m:t>
                                          </m:r>
                                        </m:sup>
                                      </m:sSup>
                                    </m:num>
                                    <m:den>
                                      <m:r>
                                        <m:rPr>
                                          <m:sty m:val="p"/>
                                        </m:rPr>
                                        <a:rPr lang="zh-TW" altLang="en-US" sz="2800" i="0">
                                          <a:latin typeface="Cambria Math" panose="02040503050406030204" pitchFamily="18" charset="0"/>
                                        </a:rPr>
                                        <m:t>τ</m:t>
                                      </m:r>
                                    </m:den>
                                  </m:f>
                                </m:sup>
                              </m:sSup>
                            </m:e>
                          </m:nary>
                        </m:den>
                      </m:f>
                    </m:oMath>
                  </m:oMathPara>
                </a14:m>
                <a:endParaRPr lang="zh-TW" altLang="en-US" sz="2800" dirty="0"/>
              </a:p>
            </p:txBody>
          </p:sp>
        </mc:Choice>
        <mc:Fallback xmlns="">
          <p:sp>
            <p:nvSpPr>
              <p:cNvPr id="6" name="矩形 5">
                <a:extLst>
                  <a:ext uri="{FF2B5EF4-FFF2-40B4-BE49-F238E27FC236}">
                    <a16:creationId xmlns:a16="http://schemas.microsoft.com/office/drawing/2014/main" id="{3F018661-0351-46F2-9EC9-44454C11C685}"/>
                  </a:ext>
                </a:extLst>
              </p:cNvPr>
              <p:cNvSpPr>
                <a:spLocks noRot="1" noChangeAspect="1" noMove="1" noResize="1" noEditPoints="1" noAdjustHandles="1" noChangeArrowheads="1" noChangeShapeType="1" noTextEdit="1"/>
              </p:cNvSpPr>
              <p:nvPr/>
            </p:nvSpPr>
            <p:spPr>
              <a:xfrm>
                <a:off x="4342152" y="3370881"/>
                <a:ext cx="2452659" cy="1660839"/>
              </a:xfrm>
              <a:prstGeom prst="rect">
                <a:avLst/>
              </a:prstGeom>
              <a:blipFill>
                <a:blip r:embed="rId4"/>
                <a:stretch>
                  <a:fillRect/>
                </a:stretch>
              </a:blipFill>
            </p:spPr>
            <p:txBody>
              <a:bodyPr/>
              <a:lstStyle/>
              <a:p>
                <a:r>
                  <a:rPr lang="zh-TW" altLang="en-US">
                    <a:noFill/>
                  </a:rPr>
                  <a:t> </a:t>
                </a:r>
              </a:p>
            </p:txBody>
          </p:sp>
        </mc:Fallback>
      </mc:AlternateContent>
      <p:sp>
        <p:nvSpPr>
          <p:cNvPr id="7" name="矩形 6">
            <a:extLst>
              <a:ext uri="{FF2B5EF4-FFF2-40B4-BE49-F238E27FC236}">
                <a16:creationId xmlns:a16="http://schemas.microsoft.com/office/drawing/2014/main" id="{BC7C5CF3-0368-4852-93D4-538300769716}"/>
              </a:ext>
            </a:extLst>
          </p:cNvPr>
          <p:cNvSpPr/>
          <p:nvPr/>
        </p:nvSpPr>
        <p:spPr>
          <a:xfrm>
            <a:off x="7849849" y="2803497"/>
            <a:ext cx="3877820" cy="1569660"/>
          </a:xfrm>
          <a:prstGeom prst="rect">
            <a:avLst/>
          </a:prstGeom>
        </p:spPr>
        <p:txBody>
          <a:bodyPr wrap="square">
            <a:spAutoFit/>
          </a:bodyPr>
          <a:lstStyle/>
          <a:p>
            <a:r>
              <a:rPr lang="en-US" altLang="zh-TW" sz="2400" dirty="0">
                <a:solidFill>
                  <a:srgbClr val="FF0000"/>
                </a:solidFill>
              </a:rPr>
              <a:t>the element of the output vector corresponding to the word at index k in the vocabulary.</a:t>
            </a:r>
            <a:endParaRPr lang="zh-TW" altLang="en-US" sz="2400" dirty="0">
              <a:solidFill>
                <a:srgbClr val="FF0000"/>
              </a:solidFill>
            </a:endParaRPr>
          </a:p>
        </p:txBody>
      </p:sp>
      <p:cxnSp>
        <p:nvCxnSpPr>
          <p:cNvPr id="12" name="接點: 弧形 11">
            <a:extLst>
              <a:ext uri="{FF2B5EF4-FFF2-40B4-BE49-F238E27FC236}">
                <a16:creationId xmlns:a16="http://schemas.microsoft.com/office/drawing/2014/main" id="{48AFBE2F-6A61-46EE-8368-34B0926E9D52}"/>
              </a:ext>
            </a:extLst>
          </p:cNvPr>
          <p:cNvCxnSpPr>
            <a:cxnSpLocks/>
          </p:cNvCxnSpPr>
          <p:nvPr/>
        </p:nvCxnSpPr>
        <p:spPr>
          <a:xfrm flipV="1">
            <a:off x="6359236" y="3055546"/>
            <a:ext cx="1490613" cy="532781"/>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D8C54DAF-4191-4851-B21E-AA1106A04325}"/>
              </a:ext>
            </a:extLst>
          </p:cNvPr>
          <p:cNvSpPr/>
          <p:nvPr/>
        </p:nvSpPr>
        <p:spPr>
          <a:xfrm>
            <a:off x="5874327" y="3370880"/>
            <a:ext cx="484909" cy="3883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5BBA8BAC-12F8-4780-AFFE-681F03C759EF}"/>
              </a:ext>
            </a:extLst>
          </p:cNvPr>
          <p:cNvSpPr>
            <a:spLocks noGrp="1"/>
          </p:cNvSpPr>
          <p:nvPr>
            <p:ph type="sldNum" sz="quarter" idx="12"/>
          </p:nvPr>
        </p:nvSpPr>
        <p:spPr/>
        <p:txBody>
          <a:bodyPr/>
          <a:lstStyle/>
          <a:p>
            <a:fld id="{ED5BC5E6-8978-4B50-BB80-3CD74E813A87}" type="slidenum">
              <a:rPr lang="zh-TW" altLang="en-US" smtClean="0">
                <a:solidFill>
                  <a:schemeClr val="tx1"/>
                </a:solidFill>
              </a:rPr>
              <a:t>10</a:t>
            </a:fld>
            <a:endParaRPr lang="zh-TW" altLang="en-US">
              <a:solidFill>
                <a:schemeClr val="tx1"/>
              </a:solidFill>
            </a:endParaRPr>
          </a:p>
        </p:txBody>
      </p:sp>
    </p:spTree>
    <p:extLst>
      <p:ext uri="{BB962C8B-B14F-4D97-AF65-F5344CB8AC3E}">
        <p14:creationId xmlns:p14="http://schemas.microsoft.com/office/powerpoint/2010/main" val="328359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06C057-EAD0-447B-A022-B04CD1411014}"/>
              </a:ext>
            </a:extLst>
          </p:cNvPr>
          <p:cNvSpPr>
            <a:spLocks noGrp="1"/>
          </p:cNvSpPr>
          <p:nvPr>
            <p:ph type="title"/>
          </p:nvPr>
        </p:nvSpPr>
        <p:spPr/>
        <p:txBody>
          <a:bodyPr>
            <a:normAutofit/>
          </a:bodyPr>
          <a:lstStyle/>
          <a:p>
            <a:r>
              <a:rPr lang="en-US" altLang="zh-TW" sz="6000" dirty="0">
                <a:solidFill>
                  <a:srgbClr val="5B9BD5">
                    <a:lumMod val="50000"/>
                  </a:srgbClr>
                </a:solidFill>
              </a:rPr>
              <a:t>Method - Universal Model</a:t>
            </a:r>
            <a:endParaRPr lang="zh-TW" altLang="en-US" dirty="0"/>
          </a:p>
        </p:txBody>
      </p:sp>
      <p:sp>
        <p:nvSpPr>
          <p:cNvPr id="3" name="內容版面配置區 2">
            <a:extLst>
              <a:ext uri="{FF2B5EF4-FFF2-40B4-BE49-F238E27FC236}">
                <a16:creationId xmlns:a16="http://schemas.microsoft.com/office/drawing/2014/main" id="{D2176DEE-47ED-4921-8F7E-A67A65E4540B}"/>
              </a:ext>
            </a:extLst>
          </p:cNvPr>
          <p:cNvSpPr>
            <a:spLocks noGrp="1"/>
          </p:cNvSpPr>
          <p:nvPr>
            <p:ph idx="1"/>
          </p:nvPr>
        </p:nvSpPr>
        <p:spPr/>
        <p:txBody>
          <a:bodyPr>
            <a:normAutofit/>
          </a:bodyPr>
          <a:lstStyle/>
          <a:p>
            <a:pPr marL="0" indent="0">
              <a:buNone/>
            </a:pPr>
            <a:r>
              <a:rPr lang="en-US" altLang="zh-TW" sz="4000" dirty="0">
                <a:solidFill>
                  <a:schemeClr val="accent5">
                    <a:lumMod val="75000"/>
                  </a:schemeClr>
                </a:solidFill>
              </a:rPr>
              <a:t>Regularization Techniques:  center around</a:t>
            </a:r>
            <a:r>
              <a:rPr lang="zh-TW" altLang="en-US" sz="4000" dirty="0">
                <a:solidFill>
                  <a:schemeClr val="accent5">
                    <a:lumMod val="75000"/>
                  </a:schemeClr>
                </a:solidFill>
              </a:rPr>
              <a:t> </a:t>
            </a:r>
            <a:r>
              <a:rPr lang="en-US" altLang="zh-TW" sz="4000" dirty="0">
                <a:solidFill>
                  <a:schemeClr val="accent5">
                    <a:lumMod val="75000"/>
                  </a:schemeClr>
                </a:solidFill>
              </a:rPr>
              <a:t>fine-tuning the learning rate more efficiently.</a:t>
            </a:r>
          </a:p>
          <a:p>
            <a:pPr marL="514350" indent="-514350">
              <a:buFont typeface="+mj-lt"/>
              <a:buAutoNum type="arabicPeriod"/>
            </a:pPr>
            <a:r>
              <a:rPr lang="en-US" altLang="zh-TW" sz="3200" i="1" dirty="0">
                <a:solidFill>
                  <a:schemeClr val="accent5">
                    <a:lumMod val="75000"/>
                  </a:schemeClr>
                </a:solidFill>
              </a:rPr>
              <a:t>Discriminative Fine-tuning</a:t>
            </a:r>
          </a:p>
          <a:p>
            <a:pPr marL="514350" indent="-514350">
              <a:buFont typeface="+mj-lt"/>
              <a:buAutoNum type="arabicPeriod"/>
            </a:pPr>
            <a:r>
              <a:rPr lang="en-US" altLang="zh-TW" sz="3200" i="1" dirty="0">
                <a:solidFill>
                  <a:schemeClr val="accent5">
                    <a:lumMod val="75000"/>
                  </a:schemeClr>
                </a:solidFill>
              </a:rPr>
              <a:t>Slanted triangular learning rates (STLR)</a:t>
            </a:r>
            <a:endParaRPr lang="zh-TW" altLang="en-US" sz="3200" i="1" dirty="0">
              <a:solidFill>
                <a:schemeClr val="accent5">
                  <a:lumMod val="75000"/>
                </a:schemeClr>
              </a:solidFill>
            </a:endParaRPr>
          </a:p>
        </p:txBody>
      </p:sp>
      <p:sp>
        <p:nvSpPr>
          <p:cNvPr id="5" name="投影片編號版面配置區 4">
            <a:extLst>
              <a:ext uri="{FF2B5EF4-FFF2-40B4-BE49-F238E27FC236}">
                <a16:creationId xmlns:a16="http://schemas.microsoft.com/office/drawing/2014/main" id="{955E053B-CEF8-4504-9083-1195FABA7423}"/>
              </a:ext>
            </a:extLst>
          </p:cNvPr>
          <p:cNvSpPr>
            <a:spLocks noGrp="1"/>
          </p:cNvSpPr>
          <p:nvPr>
            <p:ph type="sldNum" sz="quarter" idx="12"/>
          </p:nvPr>
        </p:nvSpPr>
        <p:spPr/>
        <p:txBody>
          <a:bodyPr/>
          <a:lstStyle/>
          <a:p>
            <a:fld id="{ED5BC5E6-8978-4B50-BB80-3CD74E813A87}" type="slidenum">
              <a:rPr lang="zh-TW" altLang="en-US" smtClean="0">
                <a:solidFill>
                  <a:schemeClr val="tx1"/>
                </a:solidFill>
              </a:rPr>
              <a:t>11</a:t>
            </a:fld>
            <a:endParaRPr lang="zh-TW" altLang="en-US" dirty="0">
              <a:solidFill>
                <a:schemeClr val="tx1"/>
              </a:solidFill>
            </a:endParaRPr>
          </a:p>
        </p:txBody>
      </p:sp>
    </p:spTree>
    <p:extLst>
      <p:ext uri="{BB962C8B-B14F-4D97-AF65-F5344CB8AC3E}">
        <p14:creationId xmlns:p14="http://schemas.microsoft.com/office/powerpoint/2010/main" val="154661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6423E-DF70-4238-8D25-7B6A80B7977D}"/>
              </a:ext>
            </a:extLst>
          </p:cNvPr>
          <p:cNvSpPr>
            <a:spLocks noGrp="1"/>
          </p:cNvSpPr>
          <p:nvPr>
            <p:ph type="title"/>
          </p:nvPr>
        </p:nvSpPr>
        <p:spPr/>
        <p:txBody>
          <a:bodyPr>
            <a:normAutofit/>
          </a:bodyPr>
          <a:lstStyle/>
          <a:p>
            <a:r>
              <a:rPr lang="en-US" altLang="zh-TW" sz="6000" dirty="0">
                <a:solidFill>
                  <a:srgbClr val="5B9BD5">
                    <a:lumMod val="50000"/>
                  </a:srgbClr>
                </a:solidFill>
              </a:rPr>
              <a:t>Method - Universal Model</a:t>
            </a:r>
            <a:endParaRPr lang="zh-TW" altLang="en-US" dirty="0"/>
          </a:p>
        </p:txBody>
      </p:sp>
      <p:sp>
        <p:nvSpPr>
          <p:cNvPr id="3" name="內容版面配置區 2">
            <a:extLst>
              <a:ext uri="{FF2B5EF4-FFF2-40B4-BE49-F238E27FC236}">
                <a16:creationId xmlns:a16="http://schemas.microsoft.com/office/drawing/2014/main" id="{0A104B96-FCC6-404F-8D91-DC89C92DA344}"/>
              </a:ext>
            </a:extLst>
          </p:cNvPr>
          <p:cNvSpPr>
            <a:spLocks noGrp="1"/>
          </p:cNvSpPr>
          <p:nvPr>
            <p:ph idx="1"/>
          </p:nvPr>
        </p:nvSpPr>
        <p:spPr/>
        <p:txBody>
          <a:bodyPr/>
          <a:lstStyle/>
          <a:p>
            <a:pPr marL="0" lvl="0" indent="0">
              <a:buNone/>
            </a:pPr>
            <a:r>
              <a:rPr lang="en-US" altLang="zh-TW" sz="4000" dirty="0">
                <a:solidFill>
                  <a:srgbClr val="5B9BD5">
                    <a:lumMod val="75000"/>
                  </a:srgbClr>
                </a:solidFill>
              </a:rPr>
              <a:t>Regularization Techniques: </a:t>
            </a:r>
          </a:p>
          <a:p>
            <a:pPr marL="514350" lvl="0" indent="-514350">
              <a:buFont typeface="+mj-lt"/>
              <a:buAutoNum type="arabicPeriod"/>
            </a:pPr>
            <a:r>
              <a:rPr lang="en-US" altLang="zh-TW" sz="3200" i="1" dirty="0">
                <a:solidFill>
                  <a:srgbClr val="5B9BD5">
                    <a:lumMod val="75000"/>
                  </a:srgbClr>
                </a:solidFill>
              </a:rPr>
              <a:t>Discriminative Fine-tuning</a:t>
            </a:r>
          </a:p>
          <a:p>
            <a:pPr marL="514350" lvl="0" indent="-514350">
              <a:buFont typeface="+mj-lt"/>
              <a:buAutoNum type="arabicPeriod"/>
            </a:pPr>
            <a:r>
              <a:rPr lang="en-US" altLang="zh-TW" sz="3200" i="1" dirty="0">
                <a:solidFill>
                  <a:schemeClr val="accent5">
                    <a:lumMod val="40000"/>
                    <a:lumOff val="60000"/>
                  </a:schemeClr>
                </a:solidFill>
              </a:rPr>
              <a:t>Slanted triangular learning rates (STLR)</a:t>
            </a:r>
            <a:endParaRPr lang="zh-TW" altLang="en-US" sz="3200" i="1" dirty="0">
              <a:solidFill>
                <a:schemeClr val="accent5">
                  <a:lumMod val="40000"/>
                  <a:lumOff val="60000"/>
                </a:schemeClr>
              </a:solidFill>
            </a:endParaRPr>
          </a:p>
        </p:txBody>
      </p:sp>
      <p:sp>
        <p:nvSpPr>
          <p:cNvPr id="5" name="投影片編號版面配置區 4">
            <a:extLst>
              <a:ext uri="{FF2B5EF4-FFF2-40B4-BE49-F238E27FC236}">
                <a16:creationId xmlns:a16="http://schemas.microsoft.com/office/drawing/2014/main" id="{3F7E3B82-B6E0-4550-B40B-8F4C204B22FF}"/>
              </a:ext>
            </a:extLst>
          </p:cNvPr>
          <p:cNvSpPr>
            <a:spLocks noGrp="1"/>
          </p:cNvSpPr>
          <p:nvPr>
            <p:ph type="sldNum" sz="quarter" idx="12"/>
          </p:nvPr>
        </p:nvSpPr>
        <p:spPr/>
        <p:txBody>
          <a:bodyPr/>
          <a:lstStyle/>
          <a:p>
            <a:fld id="{ED5BC5E6-8978-4B50-BB80-3CD74E813A87}" type="slidenum">
              <a:rPr lang="zh-TW" altLang="en-US" smtClean="0">
                <a:solidFill>
                  <a:schemeClr val="tx1"/>
                </a:solidFill>
              </a:rPr>
              <a:t>12</a:t>
            </a:fld>
            <a:endParaRPr lang="zh-TW" altLang="en-US">
              <a:solidFill>
                <a:schemeClr val="tx1"/>
              </a:solidFill>
            </a:endParaRPr>
          </a:p>
        </p:txBody>
      </p:sp>
    </p:spTree>
    <p:extLst>
      <p:ext uri="{BB962C8B-B14F-4D97-AF65-F5344CB8AC3E}">
        <p14:creationId xmlns:p14="http://schemas.microsoft.com/office/powerpoint/2010/main" val="107283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16BDA1-FEC9-4607-B834-03A1871070D4}"/>
              </a:ext>
            </a:extLst>
          </p:cNvPr>
          <p:cNvSpPr>
            <a:spLocks noGrp="1"/>
          </p:cNvSpPr>
          <p:nvPr>
            <p:ph type="title"/>
          </p:nvPr>
        </p:nvSpPr>
        <p:spPr/>
        <p:txBody>
          <a:bodyPr>
            <a:normAutofit/>
          </a:bodyPr>
          <a:lstStyle/>
          <a:p>
            <a:r>
              <a:rPr lang="en-US" altLang="zh-TW" sz="6000" dirty="0">
                <a:solidFill>
                  <a:srgbClr val="5B9BD5">
                    <a:lumMod val="50000"/>
                  </a:srgbClr>
                </a:solidFill>
              </a:rPr>
              <a:t>Method - Universal Model</a:t>
            </a:r>
            <a:endParaRPr lang="zh-TW" altLang="en-US" dirty="0"/>
          </a:p>
        </p:txBody>
      </p:sp>
      <p:sp>
        <p:nvSpPr>
          <p:cNvPr id="3" name="內容版面配置區 2">
            <a:extLst>
              <a:ext uri="{FF2B5EF4-FFF2-40B4-BE49-F238E27FC236}">
                <a16:creationId xmlns:a16="http://schemas.microsoft.com/office/drawing/2014/main" id="{6E28762C-15EF-4664-876F-C139EACAB462}"/>
              </a:ext>
            </a:extLst>
          </p:cNvPr>
          <p:cNvSpPr>
            <a:spLocks noGrp="1"/>
          </p:cNvSpPr>
          <p:nvPr>
            <p:ph idx="1"/>
          </p:nvPr>
        </p:nvSpPr>
        <p:spPr>
          <a:xfrm>
            <a:off x="838200" y="1825625"/>
            <a:ext cx="10515600" cy="1603375"/>
          </a:xfrm>
        </p:spPr>
        <p:txBody>
          <a:bodyPr>
            <a:normAutofit/>
          </a:bodyPr>
          <a:lstStyle/>
          <a:p>
            <a:pPr marL="0" indent="0">
              <a:buNone/>
            </a:pPr>
            <a:r>
              <a:rPr lang="en-US" altLang="zh-TW" sz="3200" i="1" dirty="0">
                <a:solidFill>
                  <a:schemeClr val="accent5">
                    <a:lumMod val="75000"/>
                  </a:schemeClr>
                </a:solidFill>
              </a:rPr>
              <a:t>Discriminative Fine-tuning: </a:t>
            </a:r>
          </a:p>
          <a:p>
            <a:pPr marL="0" indent="0">
              <a:buNone/>
            </a:pPr>
            <a:r>
              <a:rPr lang="en-US" altLang="zh-TW" dirty="0">
                <a:solidFill>
                  <a:schemeClr val="accent5">
                    <a:lumMod val="75000"/>
                  </a:schemeClr>
                </a:solidFill>
              </a:rPr>
              <a:t>Tuning each layer with different learning rates instead of using a single learning rate through all layers of the model.</a:t>
            </a: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623CED82-212B-4402-849A-4E46288F2D2B}"/>
                  </a:ext>
                </a:extLst>
              </p:cNvPr>
              <p:cNvSpPr/>
              <p:nvPr/>
            </p:nvSpPr>
            <p:spPr>
              <a:xfrm>
                <a:off x="3714707" y="3563937"/>
                <a:ext cx="4762586"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TW" altLang="en-US" sz="3200" i="1">
                              <a:latin typeface="Cambria Math" panose="02040503050406030204" pitchFamily="18" charset="0"/>
                            </a:rPr>
                          </m:ctrlPr>
                        </m:dPr>
                        <m:e>
                          <m:sSubSup>
                            <m:sSubSupPr>
                              <m:ctrlPr>
                                <a:rPr lang="zh-TW" altLang="en-US" sz="3200" i="1">
                                  <a:latin typeface="Cambria Math" panose="02040503050406030204" pitchFamily="18" charset="0"/>
                                </a:rPr>
                              </m:ctrlPr>
                            </m:sSubSupPr>
                            <m:e>
                              <m:r>
                                <a:rPr lang="zh-TW" altLang="en-US" sz="3200" i="1">
                                  <a:latin typeface="Cambria Math" panose="02040503050406030204" pitchFamily="18" charset="0"/>
                                </a:rPr>
                                <m:t>𝜃</m:t>
                              </m:r>
                            </m:e>
                            <m:sub>
                              <m:r>
                                <a:rPr lang="zh-TW" altLang="en-US" sz="3200" i="1">
                                  <a:latin typeface="Cambria Math" panose="02040503050406030204" pitchFamily="18" charset="0"/>
                                </a:rPr>
                                <m:t>𝑡</m:t>
                              </m:r>
                            </m:sub>
                            <m:sup>
                              <m:r>
                                <a:rPr lang="zh-TW" altLang="en-US" sz="3200" i="1">
                                  <a:latin typeface="Cambria Math" panose="02040503050406030204" pitchFamily="18" charset="0"/>
                                </a:rPr>
                                <m:t>𝑌</m:t>
                              </m:r>
                            </m:sup>
                          </m:sSubSup>
                          <m:r>
                            <a:rPr lang="zh-TW" altLang="en-US" sz="3200" i="0">
                              <a:latin typeface="Cambria Math" panose="02040503050406030204" pitchFamily="18" charset="0"/>
                            </a:rPr>
                            <m:t>= </m:t>
                          </m:r>
                          <m:sSubSup>
                            <m:sSubSupPr>
                              <m:ctrlPr>
                                <a:rPr lang="zh-TW" altLang="en-US" sz="3200" i="1">
                                  <a:latin typeface="Cambria Math" panose="02040503050406030204" pitchFamily="18" charset="0"/>
                                </a:rPr>
                              </m:ctrlPr>
                            </m:sSubSupPr>
                            <m:e>
                              <m:r>
                                <a:rPr lang="zh-TW" altLang="en-US" sz="3200" i="1">
                                  <a:latin typeface="Cambria Math" panose="02040503050406030204" pitchFamily="18" charset="0"/>
                                </a:rPr>
                                <m:t>𝜃</m:t>
                              </m:r>
                            </m:e>
                            <m:sub>
                              <m:r>
                                <a:rPr lang="zh-TW" altLang="en-US" sz="3200" i="1">
                                  <a:latin typeface="Cambria Math" panose="02040503050406030204" pitchFamily="18" charset="0"/>
                                </a:rPr>
                                <m:t>𝑡</m:t>
                              </m:r>
                              <m:r>
                                <a:rPr lang="zh-TW" altLang="en-US" sz="3200" i="0">
                                  <a:latin typeface="Cambria Math" panose="02040503050406030204" pitchFamily="18" charset="0"/>
                                </a:rPr>
                                <m:t>−1</m:t>
                              </m:r>
                            </m:sub>
                            <m:sup>
                              <m:r>
                                <a:rPr lang="zh-TW" altLang="en-US" sz="3200" i="1">
                                  <a:latin typeface="Cambria Math" panose="02040503050406030204" pitchFamily="18" charset="0"/>
                                </a:rPr>
                                <m:t>𝑌</m:t>
                              </m:r>
                            </m:sup>
                          </m:sSubSup>
                          <m:r>
                            <a:rPr lang="zh-TW" altLang="en-US" sz="3200" i="0">
                              <a:latin typeface="Cambria Math" panose="02040503050406030204" pitchFamily="18" charset="0"/>
                            </a:rPr>
                            <m:t>−</m:t>
                          </m:r>
                          <m:r>
                            <m:rPr>
                              <m:sty m:val="p"/>
                            </m:rPr>
                            <a:rPr lang="zh-TW" altLang="en-US" sz="3200" i="0">
                              <a:latin typeface="Cambria Math" panose="02040503050406030204" pitchFamily="18" charset="0"/>
                            </a:rPr>
                            <m:t>η</m:t>
                          </m:r>
                          <m:r>
                            <a:rPr lang="zh-TW" altLang="en-US" sz="3200" i="0">
                              <a:latin typeface="Cambria Math" panose="02040503050406030204" pitchFamily="18" charset="0"/>
                            </a:rPr>
                            <m:t>∙</m:t>
                          </m:r>
                          <m:sSub>
                            <m:sSubPr>
                              <m:ctrlPr>
                                <a:rPr lang="zh-TW" altLang="en-US" sz="3200" i="1">
                                  <a:latin typeface="Cambria Math" panose="02040503050406030204" pitchFamily="18" charset="0"/>
                                </a:rPr>
                              </m:ctrlPr>
                            </m:sSubPr>
                            <m:e>
                              <m:r>
                                <m:rPr>
                                  <m:sty m:val="p"/>
                                </m:rPr>
                                <a:rPr lang="zh-TW" altLang="en-US" sz="3200" i="0">
                                  <a:latin typeface="Cambria Math" panose="02040503050406030204" pitchFamily="18" charset="0"/>
                                </a:rPr>
                                <m:t>∇</m:t>
                              </m:r>
                            </m:e>
                            <m:sub>
                              <m:sSup>
                                <m:sSupPr>
                                  <m:ctrlPr>
                                    <a:rPr lang="zh-TW" altLang="en-US" sz="3200" i="1">
                                      <a:latin typeface="Cambria Math" panose="02040503050406030204" pitchFamily="18" charset="0"/>
                                    </a:rPr>
                                  </m:ctrlPr>
                                </m:sSupPr>
                                <m:e>
                                  <m:r>
                                    <a:rPr lang="zh-TW" altLang="en-US" sz="3200" i="1">
                                      <a:latin typeface="Cambria Math" panose="02040503050406030204" pitchFamily="18" charset="0"/>
                                    </a:rPr>
                                    <m:t>𝜃</m:t>
                                  </m:r>
                                </m:e>
                                <m:sup>
                                  <m:r>
                                    <a:rPr lang="zh-TW" altLang="en-US" sz="3200" i="1">
                                      <a:latin typeface="Cambria Math" panose="02040503050406030204" pitchFamily="18" charset="0"/>
                                    </a:rPr>
                                    <m:t>𝑌</m:t>
                                  </m:r>
                                </m:sup>
                              </m:sSup>
                            </m:sub>
                          </m:sSub>
                          <m:r>
                            <a:rPr lang="zh-TW" altLang="en-US" sz="3200" i="1">
                              <a:latin typeface="Cambria Math" panose="02040503050406030204" pitchFamily="18" charset="0"/>
                            </a:rPr>
                            <m:t>𝐽</m:t>
                          </m:r>
                          <m:r>
                            <a:rPr lang="zh-TW" altLang="en-US" sz="3200" i="0">
                              <a:latin typeface="Cambria Math" panose="02040503050406030204" pitchFamily="18" charset="0"/>
                            </a:rPr>
                            <m:t>(</m:t>
                          </m:r>
                          <m:sSup>
                            <m:sSupPr>
                              <m:ctrlPr>
                                <a:rPr lang="zh-TW" altLang="en-US" sz="3200" i="1">
                                  <a:latin typeface="Cambria Math" panose="02040503050406030204" pitchFamily="18" charset="0"/>
                                </a:rPr>
                              </m:ctrlPr>
                            </m:sSupPr>
                            <m:e>
                              <m:r>
                                <a:rPr lang="zh-TW" altLang="en-US" sz="3200" i="1">
                                  <a:latin typeface="Cambria Math" panose="02040503050406030204" pitchFamily="18" charset="0"/>
                                </a:rPr>
                                <m:t>𝜃</m:t>
                              </m:r>
                            </m:e>
                            <m:sup>
                              <m:r>
                                <a:rPr lang="zh-TW" altLang="en-US" sz="3200" i="1">
                                  <a:latin typeface="Cambria Math" panose="02040503050406030204" pitchFamily="18" charset="0"/>
                                </a:rPr>
                                <m:t>𝑌</m:t>
                              </m:r>
                            </m:sup>
                          </m:sSup>
                        </m:e>
                      </m:d>
                    </m:oMath>
                  </m:oMathPara>
                </a14:m>
                <a:endParaRPr lang="zh-TW" altLang="en-US" sz="3200" dirty="0"/>
              </a:p>
            </p:txBody>
          </p:sp>
        </mc:Choice>
        <mc:Fallback xmlns="">
          <p:sp>
            <p:nvSpPr>
              <p:cNvPr id="4" name="矩形 3">
                <a:extLst>
                  <a:ext uri="{FF2B5EF4-FFF2-40B4-BE49-F238E27FC236}">
                    <a16:creationId xmlns:a16="http://schemas.microsoft.com/office/drawing/2014/main" id="{623CED82-212B-4402-849A-4E46288F2D2B}"/>
                  </a:ext>
                </a:extLst>
              </p:cNvPr>
              <p:cNvSpPr>
                <a:spLocks noRot="1" noChangeAspect="1" noMove="1" noResize="1" noEditPoints="1" noAdjustHandles="1" noChangeArrowheads="1" noChangeShapeType="1" noTextEdit="1"/>
              </p:cNvSpPr>
              <p:nvPr/>
            </p:nvSpPr>
            <p:spPr>
              <a:xfrm>
                <a:off x="3714707" y="3563937"/>
                <a:ext cx="4762586" cy="648191"/>
              </a:xfrm>
              <a:prstGeom prst="rect">
                <a:avLst/>
              </a:prstGeom>
              <a:blipFill>
                <a:blip r:embed="rId3"/>
                <a:stretch>
                  <a:fillRect/>
                </a:stretch>
              </a:blipFill>
            </p:spPr>
            <p:txBody>
              <a:bodyPr/>
              <a:lstStyle/>
              <a:p>
                <a:r>
                  <a:rPr lang="zh-TW" altLang="en-US">
                    <a:noFill/>
                  </a:rPr>
                  <a:t> </a:t>
                </a:r>
              </a:p>
            </p:txBody>
          </p:sp>
        </mc:Fallback>
      </mc:AlternateContent>
      <p:sp>
        <p:nvSpPr>
          <p:cNvPr id="5" name="內容版面配置區 2">
            <a:extLst>
              <a:ext uri="{FF2B5EF4-FFF2-40B4-BE49-F238E27FC236}">
                <a16:creationId xmlns:a16="http://schemas.microsoft.com/office/drawing/2014/main" id="{C0E94353-A0C1-4970-910B-1C417499CE6A}"/>
              </a:ext>
            </a:extLst>
          </p:cNvPr>
          <p:cNvSpPr txBox="1">
            <a:spLocks/>
          </p:cNvSpPr>
          <p:nvPr/>
        </p:nvSpPr>
        <p:spPr>
          <a:xfrm>
            <a:off x="838200" y="4301191"/>
            <a:ext cx="10515600" cy="6481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solidFill>
                  <a:schemeClr val="accent5">
                    <a:lumMod val="75000"/>
                  </a:schemeClr>
                </a:solidFill>
              </a:rPr>
              <a:t>Update process at each layer </a:t>
            </a:r>
            <a:r>
              <a:rPr lang="en-US" altLang="zh-TW" i="1" dirty="0">
                <a:solidFill>
                  <a:schemeClr val="accent5">
                    <a:lumMod val="75000"/>
                  </a:schemeClr>
                </a:solidFill>
              </a:rPr>
              <a:t>l</a:t>
            </a:r>
            <a:r>
              <a:rPr lang="en-US" altLang="zh-TW" dirty="0">
                <a:solidFill>
                  <a:schemeClr val="accent5">
                    <a:lumMod val="75000"/>
                  </a:schemeClr>
                </a:solidFill>
              </a:rPr>
              <a:t> would be: </a:t>
            </a: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9843E513-8220-489B-9E95-8667344B822E}"/>
                  </a:ext>
                </a:extLst>
              </p:cNvPr>
              <p:cNvSpPr/>
              <p:nvPr/>
            </p:nvSpPr>
            <p:spPr>
              <a:xfrm>
                <a:off x="2723057" y="5084319"/>
                <a:ext cx="6715364" cy="7192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3200" i="1" smtClean="0">
                          <a:latin typeface="Cambria Math" panose="02040503050406030204" pitchFamily="18" charset="0"/>
                        </a:rPr>
                        <m:t>𝑙</m:t>
                      </m:r>
                      <m:r>
                        <a:rPr lang="zh-TW" altLang="en-US" sz="3200">
                          <a:latin typeface="Cambria Math" panose="02040503050406030204" pitchFamily="18" charset="0"/>
                        </a:rPr>
                        <m:t>(</m:t>
                      </m:r>
                      <m:sSubSup>
                        <m:sSubSupPr>
                          <m:ctrlPr>
                            <a:rPr lang="zh-TW" altLang="en-US" sz="3200" i="1">
                              <a:latin typeface="Cambria Math" panose="02040503050406030204" pitchFamily="18" charset="0"/>
                            </a:rPr>
                          </m:ctrlPr>
                        </m:sSubSupPr>
                        <m:e>
                          <m:r>
                            <a:rPr lang="zh-TW" altLang="en-US" sz="3200" i="1">
                              <a:latin typeface="Cambria Math" panose="02040503050406030204" pitchFamily="18" charset="0"/>
                            </a:rPr>
                            <m:t>𝜃</m:t>
                          </m:r>
                        </m:e>
                        <m:sub>
                          <m:r>
                            <a:rPr lang="zh-TW" altLang="en-US" sz="3200" i="1">
                              <a:latin typeface="Cambria Math" panose="02040503050406030204" pitchFamily="18" charset="0"/>
                            </a:rPr>
                            <m:t>𝑡</m:t>
                          </m:r>
                        </m:sub>
                        <m:sup>
                          <m:r>
                            <a:rPr lang="zh-TW" altLang="en-US" sz="3200" i="1">
                              <a:latin typeface="Cambria Math" panose="02040503050406030204" pitchFamily="18" charset="0"/>
                            </a:rPr>
                            <m:t>𝑌</m:t>
                          </m:r>
                        </m:sup>
                      </m:sSubSup>
                      <m:r>
                        <a:rPr lang="zh-TW" altLang="en-US" sz="3200">
                          <a:latin typeface="Cambria Math" panose="02040503050406030204" pitchFamily="18" charset="0"/>
                        </a:rPr>
                        <m:t>)= </m:t>
                      </m:r>
                      <m:r>
                        <a:rPr lang="zh-TW" altLang="en-US" sz="3200" i="1">
                          <a:latin typeface="Cambria Math" panose="02040503050406030204" pitchFamily="18" charset="0"/>
                        </a:rPr>
                        <m:t>𝑙</m:t>
                      </m:r>
                      <m:r>
                        <a:rPr lang="zh-TW" altLang="en-US" sz="3200">
                          <a:latin typeface="Cambria Math" panose="02040503050406030204" pitchFamily="18" charset="0"/>
                        </a:rPr>
                        <m:t>(</m:t>
                      </m:r>
                      <m:sSubSup>
                        <m:sSubSupPr>
                          <m:ctrlPr>
                            <a:rPr lang="zh-TW" altLang="en-US" sz="3200" i="1">
                              <a:latin typeface="Cambria Math" panose="02040503050406030204" pitchFamily="18" charset="0"/>
                            </a:rPr>
                          </m:ctrlPr>
                        </m:sSubSupPr>
                        <m:e>
                          <m:r>
                            <a:rPr lang="zh-TW" altLang="en-US" sz="3200" i="1">
                              <a:latin typeface="Cambria Math" panose="02040503050406030204" pitchFamily="18" charset="0"/>
                            </a:rPr>
                            <m:t>𝜃</m:t>
                          </m:r>
                        </m:e>
                        <m:sub>
                          <m:r>
                            <a:rPr lang="zh-TW" altLang="en-US" sz="3200" i="1">
                              <a:latin typeface="Cambria Math" panose="02040503050406030204" pitchFamily="18" charset="0"/>
                            </a:rPr>
                            <m:t>𝑡</m:t>
                          </m:r>
                          <m:r>
                            <a:rPr lang="zh-TW" altLang="en-US" sz="3200">
                              <a:latin typeface="Cambria Math" panose="02040503050406030204" pitchFamily="18" charset="0"/>
                            </a:rPr>
                            <m:t>−1</m:t>
                          </m:r>
                        </m:sub>
                        <m:sup>
                          <m:r>
                            <a:rPr lang="zh-TW" altLang="en-US" sz="3200" i="1">
                              <a:latin typeface="Cambria Math" panose="02040503050406030204" pitchFamily="18" charset="0"/>
                            </a:rPr>
                            <m:t>𝑌</m:t>
                          </m:r>
                        </m:sup>
                      </m:sSubSup>
                      <m:r>
                        <a:rPr lang="zh-TW" altLang="en-US" sz="3200">
                          <a:latin typeface="Cambria Math" panose="02040503050406030204" pitchFamily="18" charset="0"/>
                        </a:rPr>
                        <m:t>)−</m:t>
                      </m:r>
                      <m:sSup>
                        <m:sSupPr>
                          <m:ctrlPr>
                            <a:rPr lang="zh-TW" altLang="en-US" sz="3200" i="1">
                              <a:latin typeface="Cambria Math" panose="02040503050406030204" pitchFamily="18" charset="0"/>
                            </a:rPr>
                          </m:ctrlPr>
                        </m:sSupPr>
                        <m:e>
                          <m:r>
                            <m:rPr>
                              <m:sty m:val="p"/>
                            </m:rPr>
                            <a:rPr lang="zh-TW" altLang="en-US" sz="3200">
                              <a:latin typeface="Cambria Math" panose="02040503050406030204" pitchFamily="18" charset="0"/>
                            </a:rPr>
                            <m:t>η</m:t>
                          </m:r>
                        </m:e>
                        <m:sup>
                          <m:r>
                            <a:rPr lang="zh-TW" altLang="en-US" sz="3200" i="1">
                              <a:latin typeface="Cambria Math" panose="02040503050406030204" pitchFamily="18" charset="0"/>
                            </a:rPr>
                            <m:t>𝑙</m:t>
                          </m:r>
                        </m:sup>
                      </m:sSup>
                      <m:r>
                        <a:rPr lang="zh-TW" altLang="en-US" sz="3200">
                          <a:latin typeface="Cambria Math" panose="02040503050406030204" pitchFamily="18" charset="0"/>
                        </a:rPr>
                        <m:t>∙</m:t>
                      </m:r>
                      <m:sSub>
                        <m:sSubPr>
                          <m:ctrlPr>
                            <a:rPr lang="zh-TW" altLang="en-US" sz="3200" i="1">
                              <a:latin typeface="Cambria Math" panose="02040503050406030204" pitchFamily="18" charset="0"/>
                            </a:rPr>
                          </m:ctrlPr>
                        </m:sSubPr>
                        <m:e>
                          <m:r>
                            <m:rPr>
                              <m:sty m:val="p"/>
                            </m:rPr>
                            <a:rPr lang="zh-TW" altLang="en-US" sz="3200">
                              <a:latin typeface="Cambria Math" panose="02040503050406030204" pitchFamily="18" charset="0"/>
                            </a:rPr>
                            <m:t>∇</m:t>
                          </m:r>
                        </m:e>
                        <m:sub>
                          <m:r>
                            <a:rPr lang="zh-TW" altLang="en-US" sz="3200" i="1">
                              <a:latin typeface="Cambria Math" panose="02040503050406030204" pitchFamily="18" charset="0"/>
                            </a:rPr>
                            <m:t>𝑙</m:t>
                          </m:r>
                          <m:d>
                            <m:dPr>
                              <m:ctrlPr>
                                <a:rPr lang="zh-TW" altLang="en-US" sz="3200" i="1">
                                  <a:latin typeface="Cambria Math" panose="02040503050406030204" pitchFamily="18" charset="0"/>
                                </a:rPr>
                              </m:ctrlPr>
                            </m:dPr>
                            <m:e>
                              <m:sSup>
                                <m:sSupPr>
                                  <m:ctrlPr>
                                    <a:rPr lang="zh-TW" altLang="en-US" sz="3200" i="1">
                                      <a:latin typeface="Cambria Math" panose="02040503050406030204" pitchFamily="18" charset="0"/>
                                    </a:rPr>
                                  </m:ctrlPr>
                                </m:sSupPr>
                                <m:e>
                                  <m:r>
                                    <a:rPr lang="zh-TW" altLang="en-US" sz="3200" i="1">
                                      <a:latin typeface="Cambria Math" panose="02040503050406030204" pitchFamily="18" charset="0"/>
                                    </a:rPr>
                                    <m:t>𝜃</m:t>
                                  </m:r>
                                </m:e>
                                <m:sup>
                                  <m:r>
                                    <a:rPr lang="zh-TW" altLang="en-US" sz="3200" i="1">
                                      <a:latin typeface="Cambria Math" panose="02040503050406030204" pitchFamily="18" charset="0"/>
                                    </a:rPr>
                                    <m:t>𝑌</m:t>
                                  </m:r>
                                </m:sup>
                              </m:sSup>
                            </m:e>
                          </m:d>
                        </m:sub>
                      </m:sSub>
                      <m:r>
                        <a:rPr lang="zh-TW" altLang="en-US" sz="3200" i="1">
                          <a:latin typeface="Cambria Math" panose="02040503050406030204" pitchFamily="18" charset="0"/>
                        </a:rPr>
                        <m:t>𝐽</m:t>
                      </m:r>
                      <m:r>
                        <a:rPr lang="zh-TW" altLang="en-US" sz="3200">
                          <a:latin typeface="Cambria Math" panose="02040503050406030204" pitchFamily="18" charset="0"/>
                        </a:rPr>
                        <m:t>(</m:t>
                      </m:r>
                      <m:r>
                        <a:rPr lang="zh-TW" altLang="en-US" sz="3200" i="1">
                          <a:latin typeface="Cambria Math" panose="02040503050406030204" pitchFamily="18" charset="0"/>
                        </a:rPr>
                        <m:t>𝑙</m:t>
                      </m:r>
                      <m:d>
                        <m:dPr>
                          <m:ctrlPr>
                            <a:rPr lang="zh-TW" altLang="en-US" sz="3200" i="1">
                              <a:latin typeface="Cambria Math" panose="02040503050406030204" pitchFamily="18" charset="0"/>
                            </a:rPr>
                          </m:ctrlPr>
                        </m:dPr>
                        <m:e>
                          <m:sSup>
                            <m:sSupPr>
                              <m:ctrlPr>
                                <a:rPr lang="zh-TW" altLang="en-US" sz="3200" i="1">
                                  <a:latin typeface="Cambria Math" panose="02040503050406030204" pitchFamily="18" charset="0"/>
                                </a:rPr>
                              </m:ctrlPr>
                            </m:sSupPr>
                            <m:e>
                              <m:r>
                                <a:rPr lang="zh-TW" altLang="en-US" sz="3200" i="1">
                                  <a:latin typeface="Cambria Math" panose="02040503050406030204" pitchFamily="18" charset="0"/>
                                </a:rPr>
                                <m:t>𝜃</m:t>
                              </m:r>
                            </m:e>
                            <m:sup>
                              <m:r>
                                <a:rPr lang="zh-TW" altLang="en-US" sz="3200" i="1">
                                  <a:latin typeface="Cambria Math" panose="02040503050406030204" pitchFamily="18" charset="0"/>
                                </a:rPr>
                                <m:t>𝑌</m:t>
                              </m:r>
                            </m:sup>
                          </m:sSup>
                        </m:e>
                      </m:d>
                      <m:r>
                        <a:rPr lang="en-US" altLang="zh-TW" sz="3200" b="0" i="0" smtClean="0">
                          <a:latin typeface="Cambria Math" panose="02040503050406030204" pitchFamily="18" charset="0"/>
                        </a:rPr>
                        <m:t>)</m:t>
                      </m:r>
                    </m:oMath>
                  </m:oMathPara>
                </a14:m>
                <a:endParaRPr lang="zh-TW" altLang="en-US" sz="3200" dirty="0"/>
              </a:p>
            </p:txBody>
          </p:sp>
        </mc:Choice>
        <mc:Fallback xmlns="">
          <p:sp>
            <p:nvSpPr>
              <p:cNvPr id="6" name="矩形 5">
                <a:extLst>
                  <a:ext uri="{FF2B5EF4-FFF2-40B4-BE49-F238E27FC236}">
                    <a16:creationId xmlns:a16="http://schemas.microsoft.com/office/drawing/2014/main" id="{9843E513-8220-489B-9E95-8667344B822E}"/>
                  </a:ext>
                </a:extLst>
              </p:cNvPr>
              <p:cNvSpPr>
                <a:spLocks noRot="1" noChangeAspect="1" noMove="1" noResize="1" noEditPoints="1" noAdjustHandles="1" noChangeArrowheads="1" noChangeShapeType="1" noTextEdit="1"/>
              </p:cNvSpPr>
              <p:nvPr/>
            </p:nvSpPr>
            <p:spPr>
              <a:xfrm>
                <a:off x="2723057" y="5084319"/>
                <a:ext cx="6715364" cy="719299"/>
              </a:xfrm>
              <a:prstGeom prst="rect">
                <a:avLst/>
              </a:prstGeom>
              <a:blipFill>
                <a:blip r:embed="rId4"/>
                <a:stretch>
                  <a:fillRect/>
                </a:stretch>
              </a:blipFill>
            </p:spPr>
            <p:txBody>
              <a:bodyPr/>
              <a:lstStyle/>
              <a:p>
                <a:r>
                  <a:rPr lang="zh-TW" altLang="en-US">
                    <a:noFill/>
                  </a:rPr>
                  <a:t> </a:t>
                </a:r>
              </a:p>
            </p:txBody>
          </p:sp>
        </mc:Fallback>
      </mc:AlternateContent>
      <p:sp>
        <p:nvSpPr>
          <p:cNvPr id="7" name="矩形 6">
            <a:extLst>
              <a:ext uri="{FF2B5EF4-FFF2-40B4-BE49-F238E27FC236}">
                <a16:creationId xmlns:a16="http://schemas.microsoft.com/office/drawing/2014/main" id="{5CA2C3A6-E43A-4684-A70F-869E3E7C6D03}"/>
              </a:ext>
            </a:extLst>
          </p:cNvPr>
          <p:cNvSpPr/>
          <p:nvPr/>
        </p:nvSpPr>
        <p:spPr>
          <a:xfrm>
            <a:off x="6080739" y="3585531"/>
            <a:ext cx="389509" cy="6481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接點: 弧形 8">
            <a:extLst>
              <a:ext uri="{FF2B5EF4-FFF2-40B4-BE49-F238E27FC236}">
                <a16:creationId xmlns:a16="http://schemas.microsoft.com/office/drawing/2014/main" id="{779474AE-5EB1-49C8-9E6A-798F4DDAB6E5}"/>
              </a:ext>
            </a:extLst>
          </p:cNvPr>
          <p:cNvCxnSpPr>
            <a:cxnSpLocks/>
            <a:stCxn id="7" idx="0"/>
          </p:cNvCxnSpPr>
          <p:nvPr/>
        </p:nvCxnSpPr>
        <p:spPr>
          <a:xfrm rot="5400000" flipH="1" flipV="1">
            <a:off x="6900831" y="2534554"/>
            <a:ext cx="425640" cy="1676314"/>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FA2B20EF-9989-4EEE-9144-8EDBD71B1A66}"/>
              </a:ext>
            </a:extLst>
          </p:cNvPr>
          <p:cNvSpPr txBox="1"/>
          <p:nvPr/>
        </p:nvSpPr>
        <p:spPr>
          <a:xfrm>
            <a:off x="8055979" y="2893671"/>
            <a:ext cx="3507129" cy="461665"/>
          </a:xfrm>
          <a:prstGeom prst="rect">
            <a:avLst/>
          </a:prstGeom>
          <a:noFill/>
        </p:spPr>
        <p:txBody>
          <a:bodyPr wrap="square" rtlCol="0">
            <a:spAutoFit/>
          </a:bodyPr>
          <a:lstStyle/>
          <a:p>
            <a:r>
              <a:rPr lang="en-US" altLang="zh-TW" sz="2400" dirty="0">
                <a:solidFill>
                  <a:srgbClr val="FF0000"/>
                </a:solidFill>
              </a:rPr>
              <a:t>Fine-tuning learning rate</a:t>
            </a:r>
            <a:endParaRPr lang="zh-TW" altLang="en-US" sz="2400" dirty="0">
              <a:solidFill>
                <a:srgbClr val="FF0000"/>
              </a:solidFill>
            </a:endParaRPr>
          </a:p>
        </p:txBody>
      </p:sp>
      <p:sp>
        <p:nvSpPr>
          <p:cNvPr id="12" name="矩形 11">
            <a:extLst>
              <a:ext uri="{FF2B5EF4-FFF2-40B4-BE49-F238E27FC236}">
                <a16:creationId xmlns:a16="http://schemas.microsoft.com/office/drawing/2014/main" id="{43B5A2C6-E5EA-40E5-AC61-B842E31F6CC9}"/>
              </a:ext>
            </a:extLst>
          </p:cNvPr>
          <p:cNvSpPr/>
          <p:nvPr/>
        </p:nvSpPr>
        <p:spPr>
          <a:xfrm>
            <a:off x="3833805" y="3563937"/>
            <a:ext cx="482107" cy="6481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接點: 弧形 12">
            <a:extLst>
              <a:ext uri="{FF2B5EF4-FFF2-40B4-BE49-F238E27FC236}">
                <a16:creationId xmlns:a16="http://schemas.microsoft.com/office/drawing/2014/main" id="{FC115F49-1D61-4ED2-9D71-00F93C92DB7D}"/>
              </a:ext>
            </a:extLst>
          </p:cNvPr>
          <p:cNvCxnSpPr>
            <a:cxnSpLocks/>
            <a:stCxn id="12" idx="1"/>
            <a:endCxn id="19" idx="3"/>
          </p:cNvCxnSpPr>
          <p:nvPr/>
        </p:nvCxnSpPr>
        <p:spPr>
          <a:xfrm rot="10800000">
            <a:off x="3064343" y="3706395"/>
            <a:ext cx="769462" cy="181638"/>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id="{42EC9C67-2DD4-4E67-9772-2A7FEB7E9AEB}"/>
              </a:ext>
            </a:extLst>
          </p:cNvPr>
          <p:cNvSpPr txBox="1"/>
          <p:nvPr/>
        </p:nvSpPr>
        <p:spPr>
          <a:xfrm>
            <a:off x="650455" y="3290896"/>
            <a:ext cx="2413888" cy="830997"/>
          </a:xfrm>
          <a:prstGeom prst="rect">
            <a:avLst/>
          </a:prstGeom>
          <a:noFill/>
        </p:spPr>
        <p:txBody>
          <a:bodyPr wrap="square" rtlCol="0">
            <a:spAutoFit/>
          </a:bodyPr>
          <a:lstStyle/>
          <a:p>
            <a:r>
              <a:rPr lang="en-US" altLang="zh-TW" sz="2400" dirty="0">
                <a:solidFill>
                  <a:srgbClr val="FF0000"/>
                </a:solidFill>
              </a:rPr>
              <a:t>Model parameter at time step t</a:t>
            </a:r>
            <a:endParaRPr lang="zh-TW" altLang="en-US" sz="2400" dirty="0">
              <a:solidFill>
                <a:srgbClr val="FF0000"/>
              </a:solidFill>
            </a:endParaRPr>
          </a:p>
        </p:txBody>
      </p:sp>
      <p:sp>
        <p:nvSpPr>
          <p:cNvPr id="24" name="矩形 23">
            <a:extLst>
              <a:ext uri="{FF2B5EF4-FFF2-40B4-BE49-F238E27FC236}">
                <a16:creationId xmlns:a16="http://schemas.microsoft.com/office/drawing/2014/main" id="{DD33BECC-6502-42DF-BEED-A56C57124DA3}"/>
              </a:ext>
            </a:extLst>
          </p:cNvPr>
          <p:cNvSpPr/>
          <p:nvPr/>
        </p:nvSpPr>
        <p:spPr>
          <a:xfrm>
            <a:off x="2841757" y="5067501"/>
            <a:ext cx="1047337" cy="6481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6BA85290-5D77-4B4B-8BD2-D1418457F0F4}"/>
              </a:ext>
            </a:extLst>
          </p:cNvPr>
          <p:cNvSpPr txBox="1"/>
          <p:nvPr/>
        </p:nvSpPr>
        <p:spPr>
          <a:xfrm>
            <a:off x="1761280" y="5850629"/>
            <a:ext cx="2923015" cy="830997"/>
          </a:xfrm>
          <a:prstGeom prst="rect">
            <a:avLst/>
          </a:prstGeom>
          <a:noFill/>
        </p:spPr>
        <p:txBody>
          <a:bodyPr wrap="square" rtlCol="0">
            <a:spAutoFit/>
          </a:bodyPr>
          <a:lstStyle/>
          <a:p>
            <a:r>
              <a:rPr lang="en-US" altLang="zh-TW" sz="2400" dirty="0">
                <a:solidFill>
                  <a:srgbClr val="FF0000"/>
                </a:solidFill>
              </a:rPr>
              <a:t>Fine-tuning learning rate at each layer</a:t>
            </a:r>
            <a:endParaRPr lang="zh-TW" altLang="en-US" sz="2400" dirty="0">
              <a:solidFill>
                <a:srgbClr val="FF0000"/>
              </a:solidFill>
            </a:endParaRPr>
          </a:p>
        </p:txBody>
      </p:sp>
      <p:cxnSp>
        <p:nvCxnSpPr>
          <p:cNvPr id="26" name="接點: 弧形 25">
            <a:extLst>
              <a:ext uri="{FF2B5EF4-FFF2-40B4-BE49-F238E27FC236}">
                <a16:creationId xmlns:a16="http://schemas.microsoft.com/office/drawing/2014/main" id="{0B440754-0E56-4609-B9E5-95F84B6C9795}"/>
              </a:ext>
            </a:extLst>
          </p:cNvPr>
          <p:cNvCxnSpPr>
            <a:cxnSpLocks/>
            <a:endCxn id="25" idx="1"/>
          </p:cNvCxnSpPr>
          <p:nvPr/>
        </p:nvCxnSpPr>
        <p:spPr>
          <a:xfrm rot="10800000" flipV="1">
            <a:off x="1761280" y="5391596"/>
            <a:ext cx="1112222" cy="874532"/>
          </a:xfrm>
          <a:prstGeom prst="curvedConnector3">
            <a:avLst>
              <a:gd name="adj1" fmla="val 12055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61F2E60C-0FB6-44E6-AAF3-8D71FC1D2D85}"/>
              </a:ext>
            </a:extLst>
          </p:cNvPr>
          <p:cNvSpPr/>
          <p:nvPr/>
        </p:nvSpPr>
        <p:spPr>
          <a:xfrm>
            <a:off x="6639293" y="3434628"/>
            <a:ext cx="1862344" cy="949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 name="接點: 弧形 30">
            <a:extLst>
              <a:ext uri="{FF2B5EF4-FFF2-40B4-BE49-F238E27FC236}">
                <a16:creationId xmlns:a16="http://schemas.microsoft.com/office/drawing/2014/main" id="{E02B58CD-F723-444E-B48E-CBBCC5362DD3}"/>
              </a:ext>
            </a:extLst>
          </p:cNvPr>
          <p:cNvCxnSpPr>
            <a:cxnSpLocks/>
            <a:stCxn id="30" idx="3"/>
            <a:endCxn id="35" idx="1"/>
          </p:cNvCxnSpPr>
          <p:nvPr/>
        </p:nvCxnSpPr>
        <p:spPr>
          <a:xfrm>
            <a:off x="8501637" y="3909626"/>
            <a:ext cx="936784" cy="401192"/>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34">
            <a:extLst>
              <a:ext uri="{FF2B5EF4-FFF2-40B4-BE49-F238E27FC236}">
                <a16:creationId xmlns:a16="http://schemas.microsoft.com/office/drawing/2014/main" id="{C7FB0CC8-AA3C-4B3A-998C-D3D521259D26}"/>
              </a:ext>
            </a:extLst>
          </p:cNvPr>
          <p:cNvSpPr txBox="1"/>
          <p:nvPr/>
        </p:nvSpPr>
        <p:spPr>
          <a:xfrm>
            <a:off x="9438421" y="3710653"/>
            <a:ext cx="2467818" cy="1200329"/>
          </a:xfrm>
          <a:prstGeom prst="rect">
            <a:avLst/>
          </a:prstGeom>
          <a:noFill/>
        </p:spPr>
        <p:txBody>
          <a:bodyPr wrap="square" rtlCol="0">
            <a:spAutoFit/>
          </a:bodyPr>
          <a:lstStyle/>
          <a:p>
            <a:r>
              <a:rPr lang="en-US" altLang="zh-TW" sz="2400" dirty="0">
                <a:solidFill>
                  <a:srgbClr val="FF0000"/>
                </a:solidFill>
              </a:rPr>
              <a:t>Gradient with respect to the cost function</a:t>
            </a:r>
            <a:endParaRPr lang="zh-TW" altLang="en-US" sz="2400" dirty="0">
              <a:solidFill>
                <a:srgbClr val="FF0000"/>
              </a:solidFill>
            </a:endParaRPr>
          </a:p>
        </p:txBody>
      </p:sp>
      <p:sp>
        <p:nvSpPr>
          <p:cNvPr id="11" name="投影片編號版面配置區 10">
            <a:extLst>
              <a:ext uri="{FF2B5EF4-FFF2-40B4-BE49-F238E27FC236}">
                <a16:creationId xmlns:a16="http://schemas.microsoft.com/office/drawing/2014/main" id="{DDC2F54F-0798-43A1-BC1F-A87C6FE92B10}"/>
              </a:ext>
            </a:extLst>
          </p:cNvPr>
          <p:cNvSpPr>
            <a:spLocks noGrp="1"/>
          </p:cNvSpPr>
          <p:nvPr>
            <p:ph type="sldNum" sz="quarter" idx="12"/>
          </p:nvPr>
        </p:nvSpPr>
        <p:spPr/>
        <p:txBody>
          <a:bodyPr/>
          <a:lstStyle/>
          <a:p>
            <a:fld id="{ED5BC5E6-8978-4B50-BB80-3CD74E813A87}" type="slidenum">
              <a:rPr lang="zh-TW" altLang="en-US" smtClean="0">
                <a:solidFill>
                  <a:schemeClr val="tx1"/>
                </a:solidFill>
              </a:rPr>
              <a:t>13</a:t>
            </a:fld>
            <a:endParaRPr lang="zh-TW" altLang="en-US" dirty="0">
              <a:solidFill>
                <a:schemeClr val="tx1"/>
              </a:solidFill>
            </a:endParaRPr>
          </a:p>
        </p:txBody>
      </p:sp>
    </p:spTree>
    <p:extLst>
      <p:ext uri="{BB962C8B-B14F-4D97-AF65-F5344CB8AC3E}">
        <p14:creationId xmlns:p14="http://schemas.microsoft.com/office/powerpoint/2010/main" val="294283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35"/>
                                        </p:tgtEl>
                                      </p:cBhvr>
                                    </p:animEffect>
                                    <p:set>
                                      <p:cBhvr>
                                        <p:cTn id="77" dur="1" fill="hold">
                                          <p:stCondLst>
                                            <p:cond delay="499"/>
                                          </p:stCondLst>
                                        </p:cTn>
                                        <p:tgtEl>
                                          <p:spTgt spid="3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500"/>
                                        <p:tgtEl>
                                          <p:spTgt spid="26"/>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24"/>
                                        </p:tgtEl>
                                      </p:cBhvr>
                                    </p:animEffect>
                                    <p:set>
                                      <p:cBhvr>
                                        <p:cTn id="96" dur="1" fill="hold">
                                          <p:stCondLst>
                                            <p:cond delay="499"/>
                                          </p:stCondLst>
                                        </p:cTn>
                                        <p:tgtEl>
                                          <p:spTgt spid="24"/>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6"/>
                                        </p:tgtEl>
                                      </p:cBhvr>
                                    </p:animEffect>
                                    <p:set>
                                      <p:cBhvr>
                                        <p:cTn id="99" dur="1" fill="hold">
                                          <p:stCondLst>
                                            <p:cond delay="499"/>
                                          </p:stCondLst>
                                        </p:cTn>
                                        <p:tgtEl>
                                          <p:spTgt spid="26"/>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5"/>
                                        </p:tgtEl>
                                      </p:cBhvr>
                                    </p:animEffect>
                                    <p:set>
                                      <p:cBhvr>
                                        <p:cTn id="10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p:bldP spid="10" grpId="1"/>
      <p:bldP spid="12" grpId="0" animBg="1"/>
      <p:bldP spid="12" grpId="1" animBg="1"/>
      <p:bldP spid="19" grpId="0"/>
      <p:bldP spid="19" grpId="1"/>
      <p:bldP spid="24" grpId="0" animBg="1"/>
      <p:bldP spid="24" grpId="1" animBg="1"/>
      <p:bldP spid="25" grpId="0"/>
      <p:bldP spid="25" grpId="1"/>
      <p:bldP spid="30" grpId="0" animBg="1"/>
      <p:bldP spid="30" grpId="1" animBg="1"/>
      <p:bldP spid="35" grpId="0"/>
      <p:bldP spid="3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6423E-DF70-4238-8D25-7B6A80B7977D}"/>
              </a:ext>
            </a:extLst>
          </p:cNvPr>
          <p:cNvSpPr>
            <a:spLocks noGrp="1"/>
          </p:cNvSpPr>
          <p:nvPr>
            <p:ph type="title"/>
          </p:nvPr>
        </p:nvSpPr>
        <p:spPr/>
        <p:txBody>
          <a:bodyPr>
            <a:normAutofit/>
          </a:bodyPr>
          <a:lstStyle/>
          <a:p>
            <a:r>
              <a:rPr lang="en-US" altLang="zh-TW" sz="6000" dirty="0">
                <a:solidFill>
                  <a:srgbClr val="5B9BD5">
                    <a:lumMod val="50000"/>
                  </a:srgbClr>
                </a:solidFill>
              </a:rPr>
              <a:t>Method - Universal Model</a:t>
            </a:r>
            <a:endParaRPr lang="zh-TW" altLang="en-US" dirty="0"/>
          </a:p>
        </p:txBody>
      </p:sp>
      <p:sp>
        <p:nvSpPr>
          <p:cNvPr id="3" name="內容版面配置區 2">
            <a:extLst>
              <a:ext uri="{FF2B5EF4-FFF2-40B4-BE49-F238E27FC236}">
                <a16:creationId xmlns:a16="http://schemas.microsoft.com/office/drawing/2014/main" id="{0A104B96-FCC6-404F-8D91-DC89C92DA344}"/>
              </a:ext>
            </a:extLst>
          </p:cNvPr>
          <p:cNvSpPr>
            <a:spLocks noGrp="1"/>
          </p:cNvSpPr>
          <p:nvPr>
            <p:ph idx="1"/>
          </p:nvPr>
        </p:nvSpPr>
        <p:spPr/>
        <p:txBody>
          <a:bodyPr/>
          <a:lstStyle/>
          <a:p>
            <a:pPr marL="0" lvl="0" indent="0">
              <a:buNone/>
            </a:pPr>
            <a:r>
              <a:rPr lang="en-US" altLang="zh-TW" sz="4000" dirty="0">
                <a:solidFill>
                  <a:srgbClr val="5B9BD5">
                    <a:lumMod val="75000"/>
                  </a:srgbClr>
                </a:solidFill>
              </a:rPr>
              <a:t>Regularization Techniques: </a:t>
            </a:r>
          </a:p>
          <a:p>
            <a:pPr marL="514350" lvl="0" indent="-514350">
              <a:buFont typeface="+mj-lt"/>
              <a:buAutoNum type="arabicPeriod"/>
            </a:pPr>
            <a:r>
              <a:rPr lang="en-US" altLang="zh-TW" sz="3200" i="1" dirty="0">
                <a:solidFill>
                  <a:schemeClr val="accent5">
                    <a:lumMod val="40000"/>
                    <a:lumOff val="60000"/>
                  </a:schemeClr>
                </a:solidFill>
              </a:rPr>
              <a:t>Discriminative Fine-tuning</a:t>
            </a:r>
          </a:p>
          <a:p>
            <a:pPr marL="514350" lvl="0" indent="-514350">
              <a:buFont typeface="+mj-lt"/>
              <a:buAutoNum type="arabicPeriod"/>
            </a:pPr>
            <a:r>
              <a:rPr lang="en-US" altLang="zh-TW" sz="3200" i="1" dirty="0">
                <a:solidFill>
                  <a:schemeClr val="accent5">
                    <a:lumMod val="75000"/>
                  </a:schemeClr>
                </a:solidFill>
              </a:rPr>
              <a:t>Slanted triangular learning rates (STLR)</a:t>
            </a:r>
            <a:endParaRPr lang="zh-TW" altLang="en-US" sz="3200" i="1" dirty="0">
              <a:solidFill>
                <a:schemeClr val="accent5">
                  <a:lumMod val="75000"/>
                </a:schemeClr>
              </a:solidFill>
            </a:endParaRPr>
          </a:p>
        </p:txBody>
      </p:sp>
      <p:sp>
        <p:nvSpPr>
          <p:cNvPr id="5" name="投影片編號版面配置區 4">
            <a:extLst>
              <a:ext uri="{FF2B5EF4-FFF2-40B4-BE49-F238E27FC236}">
                <a16:creationId xmlns:a16="http://schemas.microsoft.com/office/drawing/2014/main" id="{B10B2211-7594-4FE4-A2CC-01A43709618C}"/>
              </a:ext>
            </a:extLst>
          </p:cNvPr>
          <p:cNvSpPr>
            <a:spLocks noGrp="1"/>
          </p:cNvSpPr>
          <p:nvPr>
            <p:ph type="sldNum" sz="quarter" idx="12"/>
          </p:nvPr>
        </p:nvSpPr>
        <p:spPr/>
        <p:txBody>
          <a:bodyPr/>
          <a:lstStyle/>
          <a:p>
            <a:fld id="{ED5BC5E6-8978-4B50-BB80-3CD74E813A87}" type="slidenum">
              <a:rPr lang="zh-TW" altLang="en-US" smtClean="0">
                <a:solidFill>
                  <a:schemeClr val="tx1"/>
                </a:solidFill>
              </a:rPr>
              <a:t>14</a:t>
            </a:fld>
            <a:endParaRPr lang="zh-TW" altLang="en-US" dirty="0">
              <a:solidFill>
                <a:schemeClr val="tx1"/>
              </a:solidFill>
            </a:endParaRPr>
          </a:p>
        </p:txBody>
      </p:sp>
    </p:spTree>
    <p:extLst>
      <p:ext uri="{BB962C8B-B14F-4D97-AF65-F5344CB8AC3E}">
        <p14:creationId xmlns:p14="http://schemas.microsoft.com/office/powerpoint/2010/main" val="151967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E6A8F4-0B51-417F-B8A9-1B1F9FAB7097}"/>
              </a:ext>
            </a:extLst>
          </p:cNvPr>
          <p:cNvSpPr>
            <a:spLocks noGrp="1"/>
          </p:cNvSpPr>
          <p:nvPr>
            <p:ph type="title"/>
          </p:nvPr>
        </p:nvSpPr>
        <p:spPr/>
        <p:txBody>
          <a:bodyPr>
            <a:normAutofit/>
          </a:bodyPr>
          <a:lstStyle/>
          <a:p>
            <a:r>
              <a:rPr lang="en-US" altLang="zh-TW" sz="6000" dirty="0">
                <a:solidFill>
                  <a:srgbClr val="5B9BD5">
                    <a:lumMod val="50000"/>
                  </a:srgbClr>
                </a:solidFill>
              </a:rPr>
              <a:t>Method - Transferred Model</a:t>
            </a:r>
            <a:endParaRPr lang="zh-TW" altLang="en-US" dirty="0"/>
          </a:p>
        </p:txBody>
      </p:sp>
      <p:pic>
        <p:nvPicPr>
          <p:cNvPr id="4" name="內容版面配置區 3">
            <a:extLst>
              <a:ext uri="{FF2B5EF4-FFF2-40B4-BE49-F238E27FC236}">
                <a16:creationId xmlns:a16="http://schemas.microsoft.com/office/drawing/2014/main" id="{54D1FD49-171C-4C7A-A983-9699F42D46AB}"/>
              </a:ext>
            </a:extLst>
          </p:cNvPr>
          <p:cNvPicPr>
            <a:picLocks noGrp="1" noChangeAspect="1"/>
          </p:cNvPicPr>
          <p:nvPr>
            <p:ph idx="1"/>
          </p:nvPr>
        </p:nvPicPr>
        <p:blipFill>
          <a:blip r:embed="rId3"/>
          <a:stretch>
            <a:fillRect/>
          </a:stretch>
        </p:blipFill>
        <p:spPr>
          <a:xfrm>
            <a:off x="838200" y="1431193"/>
            <a:ext cx="3144252" cy="4871182"/>
          </a:xfrm>
          <a:prstGeom prst="rect">
            <a:avLst/>
          </a:prstGeom>
        </p:spPr>
      </p:pic>
      <p:sp>
        <p:nvSpPr>
          <p:cNvPr id="5" name="矩形 4">
            <a:extLst>
              <a:ext uri="{FF2B5EF4-FFF2-40B4-BE49-F238E27FC236}">
                <a16:creationId xmlns:a16="http://schemas.microsoft.com/office/drawing/2014/main" id="{96CEFFB9-1423-49FB-B439-A1FA3FAE3B2B}"/>
              </a:ext>
            </a:extLst>
          </p:cNvPr>
          <p:cNvSpPr/>
          <p:nvPr/>
        </p:nvSpPr>
        <p:spPr>
          <a:xfrm>
            <a:off x="4317564" y="1690688"/>
            <a:ext cx="2528897" cy="584775"/>
          </a:xfrm>
          <a:prstGeom prst="rect">
            <a:avLst/>
          </a:prstGeom>
        </p:spPr>
        <p:txBody>
          <a:bodyPr wrap="none">
            <a:spAutoFit/>
          </a:bodyPr>
          <a:lstStyle/>
          <a:p>
            <a:r>
              <a:rPr lang="en-US" altLang="zh-TW" sz="3200" dirty="0">
                <a:solidFill>
                  <a:schemeClr val="accent5">
                    <a:lumMod val="75000"/>
                  </a:schemeClr>
                </a:solidFill>
              </a:rPr>
              <a:t>Initialization: </a:t>
            </a:r>
            <a:endParaRPr lang="zh-TW" altLang="en-US" dirty="0"/>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1CF269C8-D2DC-4C94-A88A-F95185757E51}"/>
                  </a:ext>
                </a:extLst>
              </p:cNvPr>
              <p:cNvSpPr/>
              <p:nvPr/>
            </p:nvSpPr>
            <p:spPr>
              <a:xfrm>
                <a:off x="4317564" y="2519648"/>
                <a:ext cx="6859507"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TW" altLang="en-US" sz="3200" i="1">
                              <a:latin typeface="Cambria Math" panose="02040503050406030204" pitchFamily="18" charset="0"/>
                            </a:rPr>
                          </m:ctrlPr>
                        </m:dPr>
                        <m:e>
                          <m:r>
                            <a:rPr lang="zh-TW" altLang="en-US" sz="3200" i="1">
                              <a:latin typeface="Cambria Math" panose="02040503050406030204" pitchFamily="18" charset="0"/>
                            </a:rPr>
                            <m:t>𝑚</m:t>
                          </m:r>
                          <m:r>
                            <a:rPr lang="zh-TW" altLang="en-US" sz="3200" i="0">
                              <a:latin typeface="Cambria Math" panose="02040503050406030204" pitchFamily="18" charset="0"/>
                            </a:rPr>
                            <m:t>=</m:t>
                          </m:r>
                          <m:r>
                            <a:rPr lang="zh-TW" altLang="en-US" sz="3200" i="0" smtClean="0">
                              <a:latin typeface="Cambria Math" panose="02040503050406030204" pitchFamily="18" charset="0"/>
                            </a:rPr>
                            <m:t> </m:t>
                          </m:r>
                          <m:r>
                            <a:rPr lang="zh-TW" altLang="en-US" sz="3200" i="1" smtClean="0">
                              <a:latin typeface="Cambria Math" panose="02040503050406030204" pitchFamily="18" charset="0"/>
                            </a:rPr>
                            <m:t>𝐴𝑣𝑔</m:t>
                          </m:r>
                          <m:r>
                            <a:rPr lang="zh-TW" altLang="en-US" sz="3200" i="0">
                              <a:latin typeface="Cambria Math" panose="02040503050406030204" pitchFamily="18" charset="0"/>
                            </a:rPr>
                            <m:t>(</m:t>
                          </m:r>
                          <m:sSubSup>
                            <m:sSubSupPr>
                              <m:ctrlPr>
                                <a:rPr lang="zh-TW" altLang="en-US" sz="3200" i="1">
                                  <a:latin typeface="Cambria Math" panose="02040503050406030204" pitchFamily="18" charset="0"/>
                                </a:rPr>
                              </m:ctrlPr>
                            </m:sSubSupPr>
                            <m:e>
                              <m:r>
                                <a:rPr lang="zh-TW" altLang="en-US" sz="3200" i="1">
                                  <a:latin typeface="Cambria Math" panose="02040503050406030204" pitchFamily="18" charset="0"/>
                                </a:rPr>
                                <m:t>𝑤</m:t>
                              </m:r>
                            </m:e>
                            <m:sub>
                              <m:r>
                                <a:rPr lang="zh-TW" altLang="en-US" sz="3200" i="1">
                                  <a:latin typeface="Cambria Math" panose="02040503050406030204" pitchFamily="18" charset="0"/>
                                </a:rPr>
                                <m:t>𝑒</m:t>
                              </m:r>
                            </m:sub>
                            <m:sup>
                              <m:r>
                                <a:rPr lang="zh-TW" altLang="en-US" sz="3200" i="1">
                                  <a:latin typeface="Cambria Math" panose="02040503050406030204" pitchFamily="18" charset="0"/>
                                </a:rPr>
                                <m:t>𝑖</m:t>
                              </m:r>
                            </m:sup>
                          </m:sSubSup>
                          <m:r>
                            <a:rPr lang="zh-TW" altLang="en-US" sz="3200" i="0">
                              <a:latin typeface="Cambria Math" panose="02040503050406030204" pitchFamily="18" charset="0"/>
                            </a:rPr>
                            <m:t> ∀</m:t>
                          </m:r>
                          <m:sSup>
                            <m:sSupPr>
                              <m:ctrlPr>
                                <a:rPr lang="zh-TW" altLang="en-US" sz="3200" i="1">
                                  <a:latin typeface="Cambria Math" panose="02040503050406030204" pitchFamily="18" charset="0"/>
                                </a:rPr>
                              </m:ctrlPr>
                            </m:sSupPr>
                            <m:e>
                              <m:r>
                                <a:rPr lang="zh-TW" altLang="en-US" sz="3200" i="1">
                                  <a:latin typeface="Cambria Math" panose="02040503050406030204" pitchFamily="18" charset="0"/>
                                </a:rPr>
                                <m:t>𝑤</m:t>
                              </m:r>
                            </m:e>
                            <m:sup>
                              <m:r>
                                <a:rPr lang="zh-TW" altLang="en-US" sz="3200" i="1">
                                  <a:latin typeface="Cambria Math" panose="02040503050406030204" pitchFamily="18" charset="0"/>
                                </a:rPr>
                                <m:t>𝑖</m:t>
                              </m:r>
                            </m:sup>
                          </m:sSup>
                          <m:r>
                            <a:rPr lang="zh-TW" altLang="en-US" sz="3200" i="0">
                              <a:latin typeface="Cambria Math" panose="02040503050406030204" pitchFamily="18" charset="0"/>
                            </a:rPr>
                            <m:t> ∈</m:t>
                          </m:r>
                          <m:sSup>
                            <m:sSupPr>
                              <m:ctrlPr>
                                <a:rPr lang="zh-TW" altLang="en-US" sz="3200" i="1">
                                  <a:latin typeface="Cambria Math" panose="02040503050406030204" pitchFamily="18" charset="0"/>
                                </a:rPr>
                              </m:ctrlPr>
                            </m:sSupPr>
                            <m:e>
                              <m:r>
                                <a:rPr lang="zh-TW" altLang="en-US" sz="3200" i="1">
                                  <a:latin typeface="Cambria Math" panose="02040503050406030204" pitchFamily="18" charset="0"/>
                                </a:rPr>
                                <m:t>𝑉</m:t>
                              </m:r>
                            </m:e>
                            <m:sup>
                              <m:r>
                                <a:rPr lang="zh-TW" altLang="en-US" sz="3200" i="1">
                                  <a:latin typeface="Cambria Math" panose="02040503050406030204" pitchFamily="18" charset="0"/>
                                </a:rPr>
                                <m:t>𝑌</m:t>
                              </m:r>
                            </m:sup>
                          </m:sSup>
                          <m:r>
                            <a:rPr lang="zh-TW" altLang="en-US" sz="3200" i="0">
                              <a:latin typeface="Cambria Math" panose="02040503050406030204" pitchFamily="18" charset="0"/>
                            </a:rPr>
                            <m:t>ꓥ</m:t>
                          </m:r>
                          <m:r>
                            <a:rPr lang="zh-TW" altLang="en-US" sz="3200" i="0">
                              <a:latin typeface="Cambria Math" panose="02040503050406030204" pitchFamily="18" charset="0"/>
                            </a:rPr>
                            <m:t> </m:t>
                          </m:r>
                          <m:sSup>
                            <m:sSupPr>
                              <m:ctrlPr>
                                <a:rPr lang="zh-TW" altLang="en-US" sz="3200" i="1">
                                  <a:latin typeface="Cambria Math" panose="02040503050406030204" pitchFamily="18" charset="0"/>
                                </a:rPr>
                              </m:ctrlPr>
                            </m:sSupPr>
                            <m:e>
                              <m:r>
                                <a:rPr lang="zh-TW" altLang="en-US" sz="3200" i="1">
                                  <a:latin typeface="Cambria Math" panose="02040503050406030204" pitchFamily="18" charset="0"/>
                                </a:rPr>
                                <m:t>𝑤</m:t>
                              </m:r>
                            </m:e>
                            <m:sup>
                              <m:r>
                                <a:rPr lang="zh-TW" altLang="en-US" sz="3200" i="1">
                                  <a:latin typeface="Cambria Math" panose="02040503050406030204" pitchFamily="18" charset="0"/>
                                </a:rPr>
                                <m:t>𝑖</m:t>
                              </m:r>
                            </m:sup>
                          </m:sSup>
                          <m:r>
                            <a:rPr lang="zh-TW" altLang="en-US" sz="3200" i="0">
                              <a:latin typeface="Cambria Math" panose="02040503050406030204" pitchFamily="18" charset="0"/>
                            </a:rPr>
                            <m:t> ∈</m:t>
                          </m:r>
                          <m:sSup>
                            <m:sSupPr>
                              <m:ctrlPr>
                                <a:rPr lang="zh-TW" altLang="en-US" sz="3200" i="1">
                                  <a:latin typeface="Cambria Math" panose="02040503050406030204" pitchFamily="18" charset="0"/>
                                </a:rPr>
                              </m:ctrlPr>
                            </m:sSupPr>
                            <m:e>
                              <m:r>
                                <a:rPr lang="zh-TW" altLang="en-US" sz="3200" i="1">
                                  <a:latin typeface="Cambria Math" panose="02040503050406030204" pitchFamily="18" charset="0"/>
                                </a:rPr>
                                <m:t>𝑉</m:t>
                              </m:r>
                            </m:e>
                            <m:sup>
                              <m:r>
                                <a:rPr lang="zh-TW" altLang="en-US" sz="3200" i="1">
                                  <a:latin typeface="Cambria Math" panose="02040503050406030204" pitchFamily="18" charset="0"/>
                                </a:rPr>
                                <m:t>𝐴𝑚</m:t>
                              </m:r>
                            </m:sup>
                          </m:sSup>
                        </m:e>
                      </m:d>
                    </m:oMath>
                  </m:oMathPara>
                </a14:m>
                <a:endParaRPr lang="zh-TW" altLang="en-US" sz="3200" dirty="0"/>
              </a:p>
            </p:txBody>
          </p:sp>
        </mc:Choice>
        <mc:Fallback xmlns="">
          <p:sp>
            <p:nvSpPr>
              <p:cNvPr id="6" name="矩形 5">
                <a:extLst>
                  <a:ext uri="{FF2B5EF4-FFF2-40B4-BE49-F238E27FC236}">
                    <a16:creationId xmlns:a16="http://schemas.microsoft.com/office/drawing/2014/main" id="{1CF269C8-D2DC-4C94-A88A-F95185757E51}"/>
                  </a:ext>
                </a:extLst>
              </p:cNvPr>
              <p:cNvSpPr>
                <a:spLocks noRot="1" noChangeAspect="1" noMove="1" noResize="1" noEditPoints="1" noAdjustHandles="1" noChangeArrowheads="1" noChangeShapeType="1" noTextEdit="1"/>
              </p:cNvSpPr>
              <p:nvPr/>
            </p:nvSpPr>
            <p:spPr>
              <a:xfrm>
                <a:off x="4317564" y="2519648"/>
                <a:ext cx="6859507" cy="648191"/>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E02D8BAB-E9F1-4F02-932B-FB9D8CA6747E}"/>
                  </a:ext>
                </a:extLst>
              </p:cNvPr>
              <p:cNvSpPr/>
              <p:nvPr/>
            </p:nvSpPr>
            <p:spPr>
              <a:xfrm>
                <a:off x="3365500" y="3393193"/>
                <a:ext cx="8826500" cy="4735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TW" altLang="en-US" sz="2400" i="1">
                              <a:latin typeface="Cambria Math" panose="02040503050406030204" pitchFamily="18" charset="0"/>
                            </a:rPr>
                          </m:ctrlPr>
                        </m:sSubSupPr>
                        <m:e>
                          <m:r>
                            <a:rPr lang="zh-TW" altLang="en-US" sz="2400" i="1">
                              <a:latin typeface="Cambria Math" panose="02040503050406030204" pitchFamily="18" charset="0"/>
                            </a:rPr>
                            <m:t>𝑊</m:t>
                          </m:r>
                        </m:e>
                        <m:sub>
                          <m:r>
                            <a:rPr lang="zh-TW" altLang="en-US" sz="2400" i="1">
                              <a:latin typeface="Cambria Math" panose="02040503050406030204" pitchFamily="18" charset="0"/>
                            </a:rPr>
                            <m:t>𝑒</m:t>
                          </m:r>
                        </m:sub>
                        <m:sup>
                          <m:r>
                            <a:rPr lang="zh-TW" altLang="en-US" sz="2400" i="1">
                              <a:latin typeface="Cambria Math" panose="02040503050406030204" pitchFamily="18" charset="0"/>
                            </a:rPr>
                            <m:t>𝐴𝑚</m:t>
                          </m:r>
                        </m:sup>
                      </m:sSubSup>
                      <m:r>
                        <a:rPr lang="zh-TW" altLang="en-US" sz="2400" i="1">
                          <a:latin typeface="Cambria Math" panose="02040503050406030204" pitchFamily="18" charset="0"/>
                        </a:rPr>
                        <m:t>=||</m:t>
                      </m:r>
                      <m:sSubSup>
                        <m:sSubSupPr>
                          <m:ctrlPr>
                            <a:rPr lang="zh-TW" altLang="en-US" sz="2400" i="1">
                              <a:latin typeface="Cambria Math" panose="02040503050406030204" pitchFamily="18" charset="0"/>
                            </a:rPr>
                          </m:ctrlPr>
                        </m:sSubSupPr>
                        <m:e>
                          <m:r>
                            <a:rPr lang="zh-TW" altLang="en-US" sz="2400" i="1">
                              <a:latin typeface="Cambria Math" panose="02040503050406030204" pitchFamily="18" charset="0"/>
                            </a:rPr>
                            <m:t>𝑤</m:t>
                          </m:r>
                        </m:e>
                        <m:sub>
                          <m:r>
                            <a:rPr lang="zh-TW" altLang="en-US" sz="2400" i="1">
                              <a:latin typeface="Cambria Math" panose="02040503050406030204" pitchFamily="18" charset="0"/>
                            </a:rPr>
                            <m:t>𝑒</m:t>
                          </m:r>
                        </m:sub>
                        <m:sup>
                          <m:r>
                            <a:rPr lang="zh-TW" altLang="en-US" sz="2400" i="1">
                              <a:latin typeface="Cambria Math" panose="02040503050406030204" pitchFamily="18" charset="0"/>
                            </a:rPr>
                            <m:t>𝑖</m:t>
                          </m:r>
                        </m:sup>
                      </m:sSubSup>
                      <m:r>
                        <a:rPr lang="zh-TW" altLang="en-US" sz="2400" i="1">
                          <a:latin typeface="Cambria Math" panose="02040503050406030204" pitchFamily="18" charset="0"/>
                        </a:rPr>
                        <m:t> ∀</m:t>
                      </m:r>
                      <m:sSup>
                        <m:sSupPr>
                          <m:ctrlPr>
                            <a:rPr lang="zh-TW" altLang="en-US" sz="2400" i="1">
                              <a:latin typeface="Cambria Math" panose="02040503050406030204" pitchFamily="18" charset="0"/>
                            </a:rPr>
                          </m:ctrlPr>
                        </m:sSupPr>
                        <m:e>
                          <m:r>
                            <a:rPr lang="zh-TW" altLang="en-US" sz="2400" i="1">
                              <a:latin typeface="Cambria Math" panose="02040503050406030204" pitchFamily="18" charset="0"/>
                            </a:rPr>
                            <m:t>𝑤</m:t>
                          </m:r>
                        </m:e>
                        <m:sup>
                          <m:r>
                            <a:rPr lang="zh-TW" altLang="en-US" sz="2400" i="1">
                              <a:latin typeface="Cambria Math" panose="02040503050406030204" pitchFamily="18" charset="0"/>
                            </a:rPr>
                            <m:t>𝑖</m:t>
                          </m:r>
                        </m:sup>
                      </m:sSup>
                      <m:r>
                        <a:rPr lang="zh-TW" altLang="en-US" sz="2400" i="1">
                          <a:latin typeface="Cambria Math" panose="02040503050406030204" pitchFamily="18" charset="0"/>
                        </a:rPr>
                        <m:t> ∈</m:t>
                      </m:r>
                      <m:sSup>
                        <m:sSupPr>
                          <m:ctrlPr>
                            <a:rPr lang="zh-TW" altLang="en-US" sz="2400" i="1">
                              <a:latin typeface="Cambria Math" panose="02040503050406030204" pitchFamily="18" charset="0"/>
                            </a:rPr>
                          </m:ctrlPr>
                        </m:sSupPr>
                        <m:e>
                          <m:r>
                            <a:rPr lang="zh-TW" altLang="en-US" sz="2400" i="1">
                              <a:latin typeface="Cambria Math" panose="02040503050406030204" pitchFamily="18" charset="0"/>
                            </a:rPr>
                            <m:t>𝑉</m:t>
                          </m:r>
                        </m:e>
                        <m:sup>
                          <m:r>
                            <a:rPr lang="zh-TW" altLang="en-US" sz="2400" i="1">
                              <a:latin typeface="Cambria Math" panose="02040503050406030204" pitchFamily="18" charset="0"/>
                            </a:rPr>
                            <m:t>𝑌</m:t>
                          </m:r>
                        </m:sup>
                      </m:sSup>
                      <m:r>
                        <a:rPr lang="zh-TW" altLang="en-US" sz="2400" i="1">
                          <a:latin typeface="Cambria Math" panose="02040503050406030204" pitchFamily="18" charset="0"/>
                        </a:rPr>
                        <m:t>ꓥ</m:t>
                      </m:r>
                      <m:sSup>
                        <m:sSupPr>
                          <m:ctrlPr>
                            <a:rPr lang="zh-TW" altLang="en-US" sz="2400" i="1">
                              <a:latin typeface="Cambria Math" panose="02040503050406030204" pitchFamily="18" charset="0"/>
                            </a:rPr>
                          </m:ctrlPr>
                        </m:sSupPr>
                        <m:e>
                          <m:r>
                            <a:rPr lang="zh-TW" altLang="en-US" sz="2400" i="1">
                              <a:latin typeface="Cambria Math" panose="02040503050406030204" pitchFamily="18" charset="0"/>
                            </a:rPr>
                            <m:t>𝑤</m:t>
                          </m:r>
                        </m:e>
                        <m:sup>
                          <m:r>
                            <a:rPr lang="zh-TW" altLang="en-US" sz="2400" i="1">
                              <a:latin typeface="Cambria Math" panose="02040503050406030204" pitchFamily="18" charset="0"/>
                            </a:rPr>
                            <m:t>𝑖</m:t>
                          </m:r>
                        </m:sup>
                      </m:sSup>
                      <m:r>
                        <a:rPr lang="zh-TW" altLang="en-US" sz="2400" i="1">
                          <a:latin typeface="Cambria Math" panose="02040503050406030204" pitchFamily="18" charset="0"/>
                        </a:rPr>
                        <m:t> ∈</m:t>
                      </m:r>
                      <m:sSup>
                        <m:sSupPr>
                          <m:ctrlPr>
                            <a:rPr lang="zh-TW" altLang="en-US" sz="2400" i="1">
                              <a:latin typeface="Cambria Math" panose="02040503050406030204" pitchFamily="18" charset="0"/>
                            </a:rPr>
                          </m:ctrlPr>
                        </m:sSupPr>
                        <m:e>
                          <m:r>
                            <a:rPr lang="zh-TW" altLang="en-US" sz="2400" i="1">
                              <a:latin typeface="Cambria Math" panose="02040503050406030204" pitchFamily="18" charset="0"/>
                            </a:rPr>
                            <m:t>𝑉</m:t>
                          </m:r>
                        </m:e>
                        <m:sup>
                          <m:r>
                            <a:rPr lang="zh-TW" altLang="en-US" sz="2400" i="1">
                              <a:latin typeface="Cambria Math" panose="02040503050406030204" pitchFamily="18" charset="0"/>
                            </a:rPr>
                            <m:t>𝐴𝑚</m:t>
                          </m:r>
                        </m:sup>
                      </m:sSup>
                      <m:r>
                        <a:rPr lang="zh-TW" altLang="en-US" sz="2400" i="1">
                          <a:latin typeface="Cambria Math" panose="02040503050406030204" pitchFamily="18" charset="0"/>
                        </a:rPr>
                        <m:t>||…||</m:t>
                      </m:r>
                      <m:r>
                        <a:rPr lang="zh-TW" altLang="en-US" sz="2400" i="1">
                          <a:latin typeface="Cambria Math" panose="02040503050406030204" pitchFamily="18" charset="0"/>
                        </a:rPr>
                        <m:t>𝑚</m:t>
                      </m:r>
                      <m:r>
                        <a:rPr lang="zh-TW" altLang="en-US" sz="2400" i="1">
                          <a:latin typeface="Cambria Math" panose="02040503050406030204" pitchFamily="18" charset="0"/>
                        </a:rPr>
                        <m:t>∀</m:t>
                      </m:r>
                      <m:sSup>
                        <m:sSupPr>
                          <m:ctrlPr>
                            <a:rPr lang="zh-TW" altLang="en-US" sz="2400" i="1">
                              <a:latin typeface="Cambria Math" panose="02040503050406030204" pitchFamily="18" charset="0"/>
                            </a:rPr>
                          </m:ctrlPr>
                        </m:sSupPr>
                        <m:e>
                          <m:r>
                            <a:rPr lang="zh-TW" altLang="en-US" sz="2400" i="1">
                              <a:latin typeface="Cambria Math" panose="02040503050406030204" pitchFamily="18" charset="0"/>
                            </a:rPr>
                            <m:t>𝑤</m:t>
                          </m:r>
                        </m:e>
                        <m:sup>
                          <m:r>
                            <a:rPr lang="zh-TW" altLang="en-US" sz="2400" i="1">
                              <a:latin typeface="Cambria Math" panose="02040503050406030204" pitchFamily="18" charset="0"/>
                            </a:rPr>
                            <m:t>𝑖</m:t>
                          </m:r>
                        </m:sup>
                      </m:sSup>
                      <m:r>
                        <a:rPr lang="zh-TW" altLang="en-US" sz="2400" i="1">
                          <a:latin typeface="Cambria Math" panose="02040503050406030204" pitchFamily="18" charset="0"/>
                        </a:rPr>
                        <m:t> ∈</m:t>
                      </m:r>
                      <m:sSup>
                        <m:sSupPr>
                          <m:ctrlPr>
                            <a:rPr lang="zh-TW" altLang="en-US" sz="2400" i="1">
                              <a:latin typeface="Cambria Math" panose="02040503050406030204" pitchFamily="18" charset="0"/>
                            </a:rPr>
                          </m:ctrlPr>
                        </m:sSupPr>
                        <m:e>
                          <m:r>
                            <a:rPr lang="zh-TW" altLang="en-US" sz="2400" i="1">
                              <a:latin typeface="Cambria Math" panose="02040503050406030204" pitchFamily="18" charset="0"/>
                            </a:rPr>
                            <m:t>𝑉</m:t>
                          </m:r>
                        </m:e>
                        <m:sup>
                          <m:r>
                            <a:rPr lang="zh-TW" altLang="en-US" sz="2400" i="1">
                              <a:latin typeface="Cambria Math" panose="02040503050406030204" pitchFamily="18" charset="0"/>
                            </a:rPr>
                            <m:t>𝐴𝑚</m:t>
                          </m:r>
                        </m:sup>
                      </m:sSup>
                      <m:r>
                        <a:rPr lang="zh-TW" altLang="en-US" sz="2400" i="1">
                          <a:latin typeface="Cambria Math" panose="02040503050406030204" pitchFamily="18" charset="0"/>
                        </a:rPr>
                        <m:t>ꓥ</m:t>
                      </m:r>
                      <m:sSup>
                        <m:sSupPr>
                          <m:ctrlPr>
                            <a:rPr lang="zh-TW" altLang="en-US" sz="2400" i="1">
                              <a:latin typeface="Cambria Math" panose="02040503050406030204" pitchFamily="18" charset="0"/>
                            </a:rPr>
                          </m:ctrlPr>
                        </m:sSupPr>
                        <m:e>
                          <m:r>
                            <a:rPr lang="zh-TW" altLang="en-US" sz="2400" i="1">
                              <a:latin typeface="Cambria Math" panose="02040503050406030204" pitchFamily="18" charset="0"/>
                            </a:rPr>
                            <m:t>𝑤</m:t>
                          </m:r>
                        </m:e>
                        <m:sup>
                          <m:r>
                            <a:rPr lang="zh-TW" altLang="en-US" sz="2400" i="1">
                              <a:latin typeface="Cambria Math" panose="02040503050406030204" pitchFamily="18" charset="0"/>
                            </a:rPr>
                            <m:t>𝑖</m:t>
                          </m:r>
                        </m:sup>
                      </m:sSup>
                      <m:r>
                        <a:rPr lang="zh-TW" altLang="en-US" sz="2400" i="1">
                          <a:latin typeface="Cambria Math" panose="02040503050406030204" pitchFamily="18" charset="0"/>
                        </a:rPr>
                        <m:t> ∉</m:t>
                      </m:r>
                      <m:sSup>
                        <m:sSupPr>
                          <m:ctrlPr>
                            <a:rPr lang="zh-TW" altLang="en-US" sz="2400" i="1">
                              <a:latin typeface="Cambria Math" panose="02040503050406030204" pitchFamily="18" charset="0"/>
                            </a:rPr>
                          </m:ctrlPr>
                        </m:sSupPr>
                        <m:e>
                          <m:r>
                            <a:rPr lang="zh-TW" altLang="en-US" sz="2400" i="1">
                              <a:latin typeface="Cambria Math" panose="02040503050406030204" pitchFamily="18" charset="0"/>
                            </a:rPr>
                            <m:t>𝑉</m:t>
                          </m:r>
                        </m:e>
                        <m:sup>
                          <m:r>
                            <a:rPr lang="zh-TW" altLang="en-US" sz="2400" i="1">
                              <a:latin typeface="Cambria Math" panose="02040503050406030204" pitchFamily="18" charset="0"/>
                            </a:rPr>
                            <m:t>𝑌</m:t>
                          </m:r>
                        </m:sup>
                      </m:sSup>
                      <m:r>
                        <a:rPr lang="zh-TW" altLang="en-US" sz="2400" i="1">
                          <a:latin typeface="Cambria Math" panose="02040503050406030204" pitchFamily="18" charset="0"/>
                        </a:rPr>
                        <m:t>||</m:t>
                      </m:r>
                    </m:oMath>
                  </m:oMathPara>
                </a14:m>
                <a:endParaRPr lang="zh-TW" altLang="en-US" sz="3200" i="1" dirty="0"/>
              </a:p>
            </p:txBody>
          </p:sp>
        </mc:Choice>
        <mc:Fallback xmlns="">
          <p:sp>
            <p:nvSpPr>
              <p:cNvPr id="7" name="矩形 6">
                <a:extLst>
                  <a:ext uri="{FF2B5EF4-FFF2-40B4-BE49-F238E27FC236}">
                    <a16:creationId xmlns:a16="http://schemas.microsoft.com/office/drawing/2014/main" id="{E02D8BAB-E9F1-4F02-932B-FB9D8CA6747E}"/>
                  </a:ext>
                </a:extLst>
              </p:cNvPr>
              <p:cNvSpPr>
                <a:spLocks noRot="1" noChangeAspect="1" noMove="1" noResize="1" noEditPoints="1" noAdjustHandles="1" noChangeArrowheads="1" noChangeShapeType="1" noTextEdit="1"/>
              </p:cNvSpPr>
              <p:nvPr/>
            </p:nvSpPr>
            <p:spPr>
              <a:xfrm>
                <a:off x="3365500" y="3393193"/>
                <a:ext cx="8826500" cy="473591"/>
              </a:xfrm>
              <a:prstGeom prst="rect">
                <a:avLst/>
              </a:prstGeom>
              <a:blipFill>
                <a:blip r:embed="rId5"/>
                <a:stretch>
                  <a:fillRect r="-414" b="-18182"/>
                </a:stretch>
              </a:blipFill>
            </p:spPr>
            <p:txBody>
              <a:bodyPr/>
              <a:lstStyle/>
              <a:p>
                <a:r>
                  <a:rPr lang="zh-TW" altLang="en-US">
                    <a:noFill/>
                  </a:rPr>
                  <a:t> </a:t>
                </a:r>
              </a:p>
            </p:txBody>
          </p:sp>
        </mc:Fallback>
      </mc:AlternateContent>
      <p:sp>
        <p:nvSpPr>
          <p:cNvPr id="3" name="矩形: 圓角 2">
            <a:extLst>
              <a:ext uri="{FF2B5EF4-FFF2-40B4-BE49-F238E27FC236}">
                <a16:creationId xmlns:a16="http://schemas.microsoft.com/office/drawing/2014/main" id="{E46AE7F1-8A4A-4C12-8F18-52CF6A3CF3EA}"/>
              </a:ext>
            </a:extLst>
          </p:cNvPr>
          <p:cNvSpPr/>
          <p:nvPr/>
        </p:nvSpPr>
        <p:spPr>
          <a:xfrm>
            <a:off x="4743450" y="3371850"/>
            <a:ext cx="3282950" cy="5429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6574E2EE-2726-4FED-9255-8DD68BC41487}"/>
              </a:ext>
            </a:extLst>
          </p:cNvPr>
          <p:cNvSpPr txBox="1"/>
          <p:nvPr/>
        </p:nvSpPr>
        <p:spPr>
          <a:xfrm>
            <a:off x="4743450" y="4043363"/>
            <a:ext cx="3314700" cy="461665"/>
          </a:xfrm>
          <a:prstGeom prst="rect">
            <a:avLst/>
          </a:prstGeom>
          <a:noFill/>
        </p:spPr>
        <p:txBody>
          <a:bodyPr wrap="square" rtlCol="0">
            <a:spAutoFit/>
          </a:bodyPr>
          <a:lstStyle/>
          <a:p>
            <a:pPr algn="ctr"/>
            <a:r>
              <a:rPr lang="en-US" altLang="zh-TW" sz="2400" dirty="0">
                <a:solidFill>
                  <a:srgbClr val="FF0000"/>
                </a:solidFill>
              </a:rPr>
              <a:t>Common</a:t>
            </a:r>
            <a:r>
              <a:rPr lang="zh-TW" altLang="en-US" sz="2400" dirty="0">
                <a:solidFill>
                  <a:srgbClr val="FF0000"/>
                </a:solidFill>
              </a:rPr>
              <a:t> </a:t>
            </a:r>
            <a:r>
              <a:rPr lang="en-US" altLang="zh-TW" sz="2400" dirty="0">
                <a:solidFill>
                  <a:srgbClr val="FF0000"/>
                </a:solidFill>
              </a:rPr>
              <a:t>Words</a:t>
            </a:r>
            <a:endParaRPr lang="zh-TW" altLang="en-US" sz="2400" dirty="0">
              <a:solidFill>
                <a:srgbClr val="FF0000"/>
              </a:solidFill>
            </a:endParaRPr>
          </a:p>
        </p:txBody>
      </p:sp>
      <p:sp>
        <p:nvSpPr>
          <p:cNvPr id="9" name="矩形: 圓角 8">
            <a:extLst>
              <a:ext uri="{FF2B5EF4-FFF2-40B4-BE49-F238E27FC236}">
                <a16:creationId xmlns:a16="http://schemas.microsoft.com/office/drawing/2014/main" id="{95B266AD-E344-4FA2-94AF-2CC8781E7841}"/>
              </a:ext>
            </a:extLst>
          </p:cNvPr>
          <p:cNvSpPr/>
          <p:nvPr/>
        </p:nvSpPr>
        <p:spPr>
          <a:xfrm>
            <a:off x="8737600" y="3401279"/>
            <a:ext cx="3149600" cy="4595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69B52077-4532-4B47-AC17-1814ED8518CD}"/>
              </a:ext>
            </a:extLst>
          </p:cNvPr>
          <p:cNvSpPr txBox="1"/>
          <p:nvPr/>
        </p:nvSpPr>
        <p:spPr>
          <a:xfrm>
            <a:off x="8655050" y="4092138"/>
            <a:ext cx="3314700" cy="830997"/>
          </a:xfrm>
          <a:prstGeom prst="rect">
            <a:avLst/>
          </a:prstGeom>
          <a:noFill/>
        </p:spPr>
        <p:txBody>
          <a:bodyPr wrap="square" rtlCol="0">
            <a:spAutoFit/>
          </a:bodyPr>
          <a:lstStyle/>
          <a:p>
            <a:pPr algn="ctr"/>
            <a:r>
              <a:rPr lang="en-US" altLang="zh-TW" sz="2400" dirty="0">
                <a:solidFill>
                  <a:srgbClr val="FF0000"/>
                </a:solidFill>
              </a:rPr>
              <a:t>Unseen words of Yelp in Amazon</a:t>
            </a:r>
            <a:endParaRPr lang="zh-TW" altLang="en-US" sz="2400" dirty="0">
              <a:solidFill>
                <a:srgbClr val="FF0000"/>
              </a:solidFill>
            </a:endParaRPr>
          </a:p>
        </p:txBody>
      </p:sp>
      <p:sp>
        <p:nvSpPr>
          <p:cNvPr id="12" name="投影片編號版面配置區 11">
            <a:extLst>
              <a:ext uri="{FF2B5EF4-FFF2-40B4-BE49-F238E27FC236}">
                <a16:creationId xmlns:a16="http://schemas.microsoft.com/office/drawing/2014/main" id="{5B57586A-0E62-4B70-83EF-837AE7FA8D71}"/>
              </a:ext>
            </a:extLst>
          </p:cNvPr>
          <p:cNvSpPr>
            <a:spLocks noGrp="1"/>
          </p:cNvSpPr>
          <p:nvPr>
            <p:ph type="sldNum" sz="quarter" idx="12"/>
          </p:nvPr>
        </p:nvSpPr>
        <p:spPr/>
        <p:txBody>
          <a:bodyPr/>
          <a:lstStyle/>
          <a:p>
            <a:fld id="{ED5BC5E6-8978-4B50-BB80-3CD74E813A87}" type="slidenum">
              <a:rPr lang="zh-TW" altLang="en-US" smtClean="0">
                <a:solidFill>
                  <a:schemeClr val="tx1"/>
                </a:solidFill>
              </a:rPr>
              <a:t>15</a:t>
            </a:fld>
            <a:endParaRPr lang="zh-TW" altLang="en-US">
              <a:solidFill>
                <a:schemeClr val="tx1"/>
              </a:solidFill>
            </a:endParaRPr>
          </a:p>
        </p:txBody>
      </p:sp>
    </p:spTree>
    <p:extLst>
      <p:ext uri="{BB962C8B-B14F-4D97-AF65-F5344CB8AC3E}">
        <p14:creationId xmlns:p14="http://schemas.microsoft.com/office/powerpoint/2010/main" val="200877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EB91BA60-806F-4D83-B553-11722EC4E292}"/>
              </a:ext>
            </a:extLst>
          </p:cNvPr>
          <p:cNvSpPr>
            <a:spLocks noGrp="1"/>
          </p:cNvSpPr>
          <p:nvPr>
            <p:ph type="title"/>
          </p:nvPr>
        </p:nvSpPr>
        <p:spPr/>
        <p:txBody>
          <a:bodyPr>
            <a:normAutofit/>
          </a:bodyPr>
          <a:lstStyle/>
          <a:p>
            <a:r>
              <a:rPr lang="en-US" altLang="zh-TW" sz="6000" dirty="0">
                <a:solidFill>
                  <a:srgbClr val="5B9BD5">
                    <a:lumMod val="50000"/>
                  </a:srgbClr>
                </a:solidFill>
              </a:rPr>
              <a:t>Method</a:t>
            </a:r>
            <a:r>
              <a:rPr lang="zh-TW" altLang="en-US" sz="6000" dirty="0">
                <a:solidFill>
                  <a:srgbClr val="5B9BD5">
                    <a:lumMod val="50000"/>
                  </a:srgbClr>
                </a:solidFill>
              </a:rPr>
              <a:t> </a:t>
            </a:r>
            <a:r>
              <a:rPr lang="en-US" altLang="zh-TW" sz="6000" dirty="0">
                <a:solidFill>
                  <a:srgbClr val="5B9BD5">
                    <a:lumMod val="50000"/>
                  </a:srgbClr>
                </a:solidFill>
              </a:rPr>
              <a:t>–</a:t>
            </a:r>
            <a:r>
              <a:rPr lang="zh-TW" altLang="en-US" sz="6000" dirty="0">
                <a:solidFill>
                  <a:srgbClr val="5B9BD5">
                    <a:lumMod val="50000"/>
                  </a:srgbClr>
                </a:solidFill>
              </a:rPr>
              <a:t> </a:t>
            </a:r>
            <a:r>
              <a:rPr lang="en-US" altLang="zh-TW" sz="6000" dirty="0">
                <a:solidFill>
                  <a:srgbClr val="5B9BD5">
                    <a:lumMod val="50000"/>
                  </a:srgbClr>
                </a:solidFill>
              </a:rPr>
              <a:t>Defense Mechanism</a:t>
            </a:r>
            <a:endParaRPr lang="zh-TW" altLang="en-US" dirty="0"/>
          </a:p>
        </p:txBody>
      </p:sp>
      <p:sp>
        <p:nvSpPr>
          <p:cNvPr id="3" name="內容版面配置區 2">
            <a:extLst>
              <a:ext uri="{FF2B5EF4-FFF2-40B4-BE49-F238E27FC236}">
                <a16:creationId xmlns:a16="http://schemas.microsoft.com/office/drawing/2014/main" id="{09C85368-AA60-413A-A822-C545D1A9E4E1}"/>
              </a:ext>
            </a:extLst>
          </p:cNvPr>
          <p:cNvSpPr>
            <a:spLocks noGrp="1"/>
          </p:cNvSpPr>
          <p:nvPr>
            <p:ph idx="1"/>
          </p:nvPr>
        </p:nvSpPr>
        <p:spPr>
          <a:xfrm>
            <a:off x="838200" y="1825625"/>
            <a:ext cx="10515600" cy="1173163"/>
          </a:xfrm>
        </p:spPr>
        <p:txBody>
          <a:bodyPr>
            <a:normAutofit/>
          </a:bodyPr>
          <a:lstStyle/>
          <a:p>
            <a:pPr marL="0" indent="0">
              <a:buNone/>
            </a:pPr>
            <a:r>
              <a:rPr lang="en-US" altLang="zh-TW" sz="3200" dirty="0">
                <a:solidFill>
                  <a:srgbClr val="002060"/>
                </a:solidFill>
              </a:rPr>
              <a:t>Proposed Discriminator: For a given batch of training samples </a:t>
            </a:r>
            <a:r>
              <a:rPr lang="en-US" altLang="zh-TW" sz="3200" i="1" dirty="0">
                <a:solidFill>
                  <a:srgbClr val="002060"/>
                </a:solidFill>
              </a:rPr>
              <a:t>b</a:t>
            </a:r>
            <a:r>
              <a:rPr lang="en-US" altLang="zh-TW" sz="3200" dirty="0">
                <a:solidFill>
                  <a:srgbClr val="002060"/>
                </a:solidFill>
              </a:rPr>
              <a:t>, the loss function based on cross-entropy: </a:t>
            </a:r>
            <a:endParaRPr lang="zh-TW" altLang="en-US" sz="3200" dirty="0">
              <a:solidFill>
                <a:srgbClr val="002060"/>
              </a:solidFill>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EA268270-06E2-41EE-B247-52C4D683C17A}"/>
                  </a:ext>
                </a:extLst>
              </p:cNvPr>
              <p:cNvSpPr/>
              <p:nvPr/>
            </p:nvSpPr>
            <p:spPr>
              <a:xfrm>
                <a:off x="2027433" y="3627954"/>
                <a:ext cx="8137133" cy="7466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sz="2000" i="1">
                          <a:latin typeface="Cambria Math" panose="02040503050406030204" pitchFamily="18" charset="0"/>
                        </a:rPr>
                        <m:t>𝐽</m:t>
                      </m:r>
                      <m:d>
                        <m:dPr>
                          <m:ctrlPr>
                            <a:rPr lang="zh-TW" altLang="en-US" sz="2000" i="1">
                              <a:latin typeface="Cambria Math" panose="02040503050406030204" pitchFamily="18" charset="0"/>
                            </a:rPr>
                          </m:ctrlPr>
                        </m:dPr>
                        <m:e>
                          <m:r>
                            <a:rPr lang="zh-TW" altLang="en-US" sz="2000" i="1">
                              <a:latin typeface="Cambria Math" panose="02040503050406030204" pitchFamily="18" charset="0"/>
                            </a:rPr>
                            <m:t>𝑏</m:t>
                          </m:r>
                          <m:r>
                            <a:rPr lang="zh-TW" altLang="en-US" sz="2000" i="0">
                              <a:latin typeface="Cambria Math" panose="02040503050406030204" pitchFamily="18" charset="0"/>
                            </a:rPr>
                            <m:t>;</m:t>
                          </m:r>
                          <m:r>
                            <a:rPr lang="zh-TW" altLang="en-US" sz="2000" i="1">
                              <a:latin typeface="Cambria Math" panose="02040503050406030204" pitchFamily="18" charset="0"/>
                            </a:rPr>
                            <m:t>𝜃</m:t>
                          </m:r>
                        </m:e>
                      </m:d>
                      <m:r>
                        <a:rPr lang="zh-TW" altLang="en-US" sz="2000" i="0">
                          <a:latin typeface="Cambria Math" panose="02040503050406030204" pitchFamily="18" charset="0"/>
                        </a:rPr>
                        <m:t>= </m:t>
                      </m:r>
                      <m:f>
                        <m:fPr>
                          <m:ctrlPr>
                            <a:rPr lang="zh-TW" altLang="en-US" sz="2000" i="1">
                              <a:latin typeface="Cambria Math" panose="02040503050406030204" pitchFamily="18" charset="0"/>
                            </a:rPr>
                          </m:ctrlPr>
                        </m:fPr>
                        <m:num>
                          <m:r>
                            <a:rPr lang="zh-TW" altLang="en-US" sz="2000" i="0">
                              <a:latin typeface="Cambria Math" panose="02040503050406030204" pitchFamily="18" charset="0"/>
                            </a:rPr>
                            <m:t>1</m:t>
                          </m:r>
                        </m:num>
                        <m:den>
                          <m:r>
                            <a:rPr lang="zh-TW" altLang="en-US" sz="2000" i="0">
                              <a:latin typeface="Cambria Math" panose="02040503050406030204" pitchFamily="18" charset="0"/>
                            </a:rPr>
                            <m:t>|</m:t>
                          </m:r>
                          <m:r>
                            <a:rPr lang="zh-TW" altLang="en-US" sz="2000" i="1">
                              <a:latin typeface="Cambria Math" panose="02040503050406030204" pitchFamily="18" charset="0"/>
                            </a:rPr>
                            <m:t>𝑏</m:t>
                          </m:r>
                          <m:r>
                            <a:rPr lang="zh-TW" altLang="en-US" sz="2000" i="0">
                              <a:latin typeface="Cambria Math" panose="02040503050406030204" pitchFamily="18" charset="0"/>
                            </a:rPr>
                            <m:t>|</m:t>
                          </m:r>
                        </m:den>
                      </m:f>
                      <m:nary>
                        <m:naryPr>
                          <m:chr m:val="∑"/>
                          <m:limLoc m:val="subSup"/>
                          <m:ctrlPr>
                            <a:rPr lang="zh-TW" altLang="en-US" sz="2000" i="1">
                              <a:latin typeface="Cambria Math" panose="02040503050406030204" pitchFamily="18" charset="0"/>
                            </a:rPr>
                          </m:ctrlPr>
                        </m:naryPr>
                        <m:sub>
                          <m:r>
                            <a:rPr lang="zh-TW" altLang="en-US" sz="2000" i="1">
                              <a:latin typeface="Cambria Math" panose="02040503050406030204" pitchFamily="18" charset="0"/>
                            </a:rPr>
                            <m:t>𝑖</m:t>
                          </m:r>
                          <m:r>
                            <a:rPr lang="zh-TW" altLang="en-US" sz="2000" i="0">
                              <a:latin typeface="Cambria Math" panose="02040503050406030204" pitchFamily="18" charset="0"/>
                            </a:rPr>
                            <m:t>=1</m:t>
                          </m:r>
                        </m:sub>
                        <m:sup>
                          <m:r>
                            <a:rPr lang="zh-TW" altLang="en-US" sz="2000" i="0">
                              <a:latin typeface="Cambria Math" panose="02040503050406030204" pitchFamily="18" charset="0"/>
                            </a:rPr>
                            <m:t>|</m:t>
                          </m:r>
                          <m:r>
                            <a:rPr lang="zh-TW" altLang="en-US" sz="2000" i="1">
                              <a:latin typeface="Cambria Math" panose="02040503050406030204" pitchFamily="18" charset="0"/>
                            </a:rPr>
                            <m:t>𝑏</m:t>
                          </m:r>
                          <m:r>
                            <a:rPr lang="zh-TW" altLang="en-US" sz="2000" i="0">
                              <a:latin typeface="Cambria Math" panose="02040503050406030204" pitchFamily="18" charset="0"/>
                            </a:rPr>
                            <m:t>|</m:t>
                          </m:r>
                        </m:sup>
                        <m:e>
                          <m:d>
                            <m:dPr>
                              <m:begChr m:val=""/>
                              <m:ctrlPr>
                                <a:rPr lang="zh-TW" altLang="en-US" sz="2000" i="1">
                                  <a:latin typeface="Cambria Math" panose="02040503050406030204" pitchFamily="18" charset="0"/>
                                </a:rPr>
                              </m:ctrlPr>
                            </m:dPr>
                            <m:e>
                              <m:sSub>
                                <m:sSubPr>
                                  <m:ctrlPr>
                                    <a:rPr lang="zh-TW" altLang="en-US" sz="2000" i="1">
                                      <a:latin typeface="Cambria Math" panose="02040503050406030204" pitchFamily="18" charset="0"/>
                                    </a:rPr>
                                  </m:ctrlPr>
                                </m:sSubPr>
                                <m:e>
                                  <m:r>
                                    <a:rPr lang="zh-TW" altLang="en-US" sz="2000" i="1">
                                      <a:latin typeface="Cambria Math" panose="02040503050406030204" pitchFamily="18" charset="0"/>
                                    </a:rPr>
                                    <m:t>𝑦</m:t>
                                  </m:r>
                                </m:e>
                                <m:sub>
                                  <m:r>
                                    <a:rPr lang="zh-TW" altLang="en-US" sz="2000" i="1">
                                      <a:latin typeface="Cambria Math" panose="02040503050406030204" pitchFamily="18" charset="0"/>
                                    </a:rPr>
                                    <m:t>𝑖</m:t>
                                  </m:r>
                                </m:sub>
                              </m:sSub>
                              <m:func>
                                <m:funcPr>
                                  <m:ctrlPr>
                                    <a:rPr lang="zh-TW" altLang="en-US" sz="2000" i="1">
                                      <a:latin typeface="Cambria Math" panose="02040503050406030204" pitchFamily="18" charset="0"/>
                                    </a:rPr>
                                  </m:ctrlPr>
                                </m:funcPr>
                                <m:fName>
                                  <m:r>
                                    <m:rPr>
                                      <m:sty m:val="p"/>
                                    </m:rPr>
                                    <a:rPr lang="zh-TW" altLang="en-US" sz="2000" i="0">
                                      <a:latin typeface="Cambria Math" panose="02040503050406030204" pitchFamily="18" charset="0"/>
                                    </a:rPr>
                                    <m:t>log</m:t>
                                  </m:r>
                                </m:fName>
                                <m:e>
                                  <m:d>
                                    <m:dPr>
                                      <m:ctrlPr>
                                        <a:rPr lang="zh-TW" altLang="en-US" sz="2000" i="1">
                                          <a:latin typeface="Cambria Math" panose="02040503050406030204" pitchFamily="18" charset="0"/>
                                        </a:rPr>
                                      </m:ctrlPr>
                                    </m:dPr>
                                    <m:e>
                                      <m:r>
                                        <a:rPr lang="zh-TW" altLang="en-US" sz="2000" i="1">
                                          <a:latin typeface="Cambria Math" panose="02040503050406030204" pitchFamily="18" charset="0"/>
                                        </a:rPr>
                                        <m:t>𝑀</m:t>
                                      </m:r>
                                      <m:d>
                                        <m:dPr>
                                          <m:ctrlPr>
                                            <a:rPr lang="zh-TW" altLang="en-US" sz="2000" i="1">
                                              <a:latin typeface="Cambria Math" panose="02040503050406030204" pitchFamily="18" charset="0"/>
                                            </a:rPr>
                                          </m:ctrlPr>
                                        </m:dPr>
                                        <m:e>
                                          <m:sSub>
                                            <m:sSubPr>
                                              <m:ctrlPr>
                                                <a:rPr lang="zh-TW" altLang="en-US" sz="2000" i="1">
                                                  <a:latin typeface="Cambria Math" panose="02040503050406030204" pitchFamily="18" charset="0"/>
                                                </a:rPr>
                                              </m:ctrlPr>
                                            </m:sSubPr>
                                            <m:e>
                                              <m:r>
                                                <a:rPr lang="zh-TW" altLang="en-US" sz="2000" i="1">
                                                  <a:latin typeface="Cambria Math" panose="02040503050406030204" pitchFamily="18" charset="0"/>
                                                </a:rPr>
                                                <m:t>𝑅</m:t>
                                              </m:r>
                                            </m:e>
                                            <m:sub>
                                              <m:r>
                                                <a:rPr lang="zh-TW" altLang="en-US" sz="2000" i="1">
                                                  <a:latin typeface="Cambria Math" panose="02040503050406030204" pitchFamily="18" charset="0"/>
                                                </a:rPr>
                                                <m:t>𝑖</m:t>
                                              </m:r>
                                            </m:sub>
                                          </m:sSub>
                                          <m:r>
                                            <a:rPr lang="zh-TW" altLang="en-US" sz="2000" i="0">
                                              <a:latin typeface="Cambria Math" panose="02040503050406030204" pitchFamily="18" charset="0"/>
                                            </a:rPr>
                                            <m:t>, </m:t>
                                          </m:r>
                                          <m:r>
                                            <a:rPr lang="zh-TW" altLang="en-US" sz="2000" i="1">
                                              <a:latin typeface="Cambria Math" panose="02040503050406030204" pitchFamily="18" charset="0"/>
                                            </a:rPr>
                                            <m:t>𝜃</m:t>
                                          </m:r>
                                        </m:e>
                                      </m:d>
                                    </m:e>
                                  </m:d>
                                </m:e>
                              </m:func>
                              <m:r>
                                <a:rPr lang="zh-TW" altLang="en-US" sz="2000" i="0">
                                  <a:latin typeface="Cambria Math" panose="02040503050406030204" pitchFamily="18" charset="0"/>
                                </a:rPr>
                                <m:t>+(1−</m:t>
                              </m:r>
                              <m:sSub>
                                <m:sSubPr>
                                  <m:ctrlPr>
                                    <a:rPr lang="zh-TW" altLang="en-US" sz="2000" i="1">
                                      <a:latin typeface="Cambria Math" panose="02040503050406030204" pitchFamily="18" charset="0"/>
                                    </a:rPr>
                                  </m:ctrlPr>
                                </m:sSubPr>
                                <m:e>
                                  <m:r>
                                    <a:rPr lang="zh-TW" altLang="en-US" sz="2000" i="1">
                                      <a:latin typeface="Cambria Math" panose="02040503050406030204" pitchFamily="18" charset="0"/>
                                    </a:rPr>
                                    <m:t>𝑦</m:t>
                                  </m:r>
                                </m:e>
                                <m:sub>
                                  <m:r>
                                    <a:rPr lang="zh-TW" altLang="en-US" sz="2000" i="1">
                                      <a:latin typeface="Cambria Math" panose="02040503050406030204" pitchFamily="18" charset="0"/>
                                    </a:rPr>
                                    <m:t>𝑖</m:t>
                                  </m:r>
                                </m:sub>
                              </m:sSub>
                              <m:r>
                                <a:rPr lang="zh-TW" altLang="en-US" sz="2000" i="0">
                                  <a:latin typeface="Cambria Math" panose="02040503050406030204" pitchFamily="18" charset="0"/>
                                </a:rPr>
                                <m:t>)</m:t>
                              </m:r>
                              <m:r>
                                <m:rPr>
                                  <m:sty m:val="p"/>
                                </m:rPr>
                                <a:rPr lang="zh-TW" altLang="en-US" sz="2000" i="0">
                                  <a:latin typeface="Cambria Math" panose="02040503050406030204" pitchFamily="18" charset="0"/>
                                </a:rPr>
                                <m:t>lo</m:t>
                              </m:r>
                              <m:func>
                                <m:funcPr>
                                  <m:ctrlPr>
                                    <a:rPr lang="zh-TW" altLang="en-US" sz="2000" i="1">
                                      <a:latin typeface="Cambria Math" panose="02040503050406030204" pitchFamily="18" charset="0"/>
                                    </a:rPr>
                                  </m:ctrlPr>
                                </m:funcPr>
                                <m:fName>
                                  <m:r>
                                    <m:rPr>
                                      <m:sty m:val="p"/>
                                    </m:rPr>
                                    <a:rPr lang="zh-TW" altLang="en-US" sz="2000" i="0">
                                      <a:latin typeface="Cambria Math" panose="02040503050406030204" pitchFamily="18" charset="0"/>
                                    </a:rPr>
                                    <m:t>g</m:t>
                                  </m:r>
                                </m:fName>
                                <m:e>
                                  <m:r>
                                    <a:rPr lang="zh-TW" altLang="en-US" sz="2000" i="0">
                                      <a:latin typeface="Cambria Math" panose="02040503050406030204" pitchFamily="18" charset="0"/>
                                    </a:rPr>
                                    <m:t>(</m:t>
                                  </m:r>
                                </m:e>
                              </m:func>
                              <m:r>
                                <a:rPr lang="zh-TW" altLang="en-US" sz="2000" i="0">
                                  <a:latin typeface="Cambria Math" panose="02040503050406030204" pitchFamily="18" charset="0"/>
                                </a:rPr>
                                <m:t>1−</m:t>
                              </m:r>
                              <m:r>
                                <a:rPr lang="zh-TW" altLang="en-US" sz="2000" i="1">
                                  <a:latin typeface="Cambria Math" panose="02040503050406030204" pitchFamily="18" charset="0"/>
                                </a:rPr>
                                <m:t>𝑀</m:t>
                              </m:r>
                              <m:d>
                                <m:dPr>
                                  <m:ctrlPr>
                                    <a:rPr lang="zh-TW" altLang="en-US" sz="2000" i="1">
                                      <a:latin typeface="Cambria Math" panose="02040503050406030204" pitchFamily="18" charset="0"/>
                                    </a:rPr>
                                  </m:ctrlPr>
                                </m:dPr>
                                <m:e>
                                  <m:sSub>
                                    <m:sSubPr>
                                      <m:ctrlPr>
                                        <a:rPr lang="zh-TW" altLang="en-US" sz="2000" i="1">
                                          <a:latin typeface="Cambria Math" panose="02040503050406030204" pitchFamily="18" charset="0"/>
                                        </a:rPr>
                                      </m:ctrlPr>
                                    </m:sSubPr>
                                    <m:e>
                                      <m:r>
                                        <a:rPr lang="zh-TW" altLang="en-US" sz="2000" i="1">
                                          <a:latin typeface="Cambria Math" panose="02040503050406030204" pitchFamily="18" charset="0"/>
                                        </a:rPr>
                                        <m:t>𝑅</m:t>
                                      </m:r>
                                    </m:e>
                                    <m:sub>
                                      <m:r>
                                        <a:rPr lang="zh-TW" altLang="en-US" sz="2000" i="1">
                                          <a:latin typeface="Cambria Math" panose="02040503050406030204" pitchFamily="18" charset="0"/>
                                        </a:rPr>
                                        <m:t>𝑖</m:t>
                                      </m:r>
                                    </m:sub>
                                  </m:sSub>
                                  <m:r>
                                    <a:rPr lang="zh-TW" altLang="en-US" sz="2000" i="0">
                                      <a:latin typeface="Cambria Math" panose="02040503050406030204" pitchFamily="18" charset="0"/>
                                    </a:rPr>
                                    <m:t>, </m:t>
                                  </m:r>
                                  <m:r>
                                    <a:rPr lang="zh-TW" altLang="en-US" sz="2000" i="1">
                                      <a:latin typeface="Cambria Math" panose="02040503050406030204" pitchFamily="18" charset="0"/>
                                    </a:rPr>
                                    <m:t>𝜃</m:t>
                                  </m:r>
                                </m:e>
                              </m:d>
                            </m:e>
                          </m:d>
                        </m:e>
                      </m:nary>
                    </m:oMath>
                  </m:oMathPara>
                </a14:m>
                <a:endParaRPr lang="zh-TW" altLang="en-US" sz="2000" dirty="0"/>
              </a:p>
            </p:txBody>
          </p:sp>
        </mc:Choice>
        <mc:Fallback xmlns="">
          <p:sp>
            <p:nvSpPr>
              <p:cNvPr id="5" name="矩形 4">
                <a:extLst>
                  <a:ext uri="{FF2B5EF4-FFF2-40B4-BE49-F238E27FC236}">
                    <a16:creationId xmlns:a16="http://schemas.microsoft.com/office/drawing/2014/main" id="{EA268270-06E2-41EE-B247-52C4D683C17A}"/>
                  </a:ext>
                </a:extLst>
              </p:cNvPr>
              <p:cNvSpPr>
                <a:spLocks noRot="1" noChangeAspect="1" noMove="1" noResize="1" noEditPoints="1" noAdjustHandles="1" noChangeArrowheads="1" noChangeShapeType="1" noTextEdit="1"/>
              </p:cNvSpPr>
              <p:nvPr/>
            </p:nvSpPr>
            <p:spPr>
              <a:xfrm>
                <a:off x="2027433" y="3627954"/>
                <a:ext cx="8137133" cy="746679"/>
              </a:xfrm>
              <a:prstGeom prst="rect">
                <a:avLst/>
              </a:prstGeom>
              <a:blipFill>
                <a:blip r:embed="rId3"/>
                <a:stretch>
                  <a:fillRect/>
                </a:stretch>
              </a:blipFill>
            </p:spPr>
            <p:txBody>
              <a:bodyPr/>
              <a:lstStyle/>
              <a:p>
                <a:r>
                  <a:rPr lang="zh-TW" altLang="en-US">
                    <a:noFill/>
                  </a:rPr>
                  <a:t> </a:t>
                </a:r>
              </a:p>
            </p:txBody>
          </p:sp>
        </mc:Fallback>
      </mc:AlternateContent>
      <p:sp>
        <p:nvSpPr>
          <p:cNvPr id="7" name="矩形 6">
            <a:extLst>
              <a:ext uri="{FF2B5EF4-FFF2-40B4-BE49-F238E27FC236}">
                <a16:creationId xmlns:a16="http://schemas.microsoft.com/office/drawing/2014/main" id="{E62DE8D5-A652-487A-8E1F-0CB780E11F3F}"/>
              </a:ext>
            </a:extLst>
          </p:cNvPr>
          <p:cNvSpPr/>
          <p:nvPr/>
        </p:nvSpPr>
        <p:spPr>
          <a:xfrm>
            <a:off x="5403850" y="3835400"/>
            <a:ext cx="939077" cy="35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接點: 弧形 7">
            <a:extLst>
              <a:ext uri="{FF2B5EF4-FFF2-40B4-BE49-F238E27FC236}">
                <a16:creationId xmlns:a16="http://schemas.microsoft.com/office/drawing/2014/main" id="{248A0656-90D7-41C3-ACF0-26708A7A79D4}"/>
              </a:ext>
            </a:extLst>
          </p:cNvPr>
          <p:cNvCxnSpPr>
            <a:cxnSpLocks/>
          </p:cNvCxnSpPr>
          <p:nvPr/>
        </p:nvCxnSpPr>
        <p:spPr>
          <a:xfrm rot="10800000">
            <a:off x="4861370" y="3230046"/>
            <a:ext cx="939075" cy="605354"/>
          </a:xfrm>
          <a:prstGeom prst="curvedConnector3">
            <a:avLst>
              <a:gd name="adj1" fmla="val 5068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文字方塊 8">
                <a:extLst>
                  <a:ext uri="{FF2B5EF4-FFF2-40B4-BE49-F238E27FC236}">
                    <a16:creationId xmlns:a16="http://schemas.microsoft.com/office/drawing/2014/main" id="{90C69385-5BBE-4515-89C6-91FFC5CBAFD6}"/>
                  </a:ext>
                </a:extLst>
              </p:cNvPr>
              <p:cNvSpPr txBox="1"/>
              <p:nvPr/>
            </p:nvSpPr>
            <p:spPr>
              <a:xfrm>
                <a:off x="150312" y="2935031"/>
                <a:ext cx="4711057" cy="461665"/>
              </a:xfrm>
              <a:prstGeom prst="rect">
                <a:avLst/>
              </a:prstGeom>
              <a:noFill/>
            </p:spPr>
            <p:txBody>
              <a:bodyPr wrap="square" rtlCol="0">
                <a:spAutoFit/>
              </a:bodyPr>
              <a:lstStyle/>
              <a:p>
                <a:r>
                  <a:rPr lang="en-US" altLang="zh-TW" sz="2400" dirty="0">
                    <a:solidFill>
                      <a:srgbClr val="FF0000"/>
                    </a:solidFill>
                  </a:rPr>
                  <a:t>Classifier: Predicted probability of </a:t>
                </a:r>
                <a14:m>
                  <m:oMath xmlns:m="http://schemas.openxmlformats.org/officeDocument/2006/math">
                    <m:sSub>
                      <m:sSubPr>
                        <m:ctrlPr>
                          <a:rPr lang="zh-TW" altLang="zh-TW" sz="2400" i="1">
                            <a:solidFill>
                              <a:srgbClr val="FF0000"/>
                            </a:solidFill>
                            <a:latin typeface="Cambria Math" panose="02040503050406030204" pitchFamily="18" charset="0"/>
                          </a:rPr>
                        </m:ctrlPr>
                      </m:sSubPr>
                      <m:e>
                        <m:r>
                          <a:rPr lang="en-US" altLang="zh-TW" sz="2400" i="1">
                            <a:solidFill>
                              <a:srgbClr val="FF0000"/>
                            </a:solidFill>
                            <a:latin typeface="Cambria Math" panose="02040503050406030204" pitchFamily="18" charset="0"/>
                          </a:rPr>
                          <m:t>𝑅</m:t>
                        </m:r>
                      </m:e>
                      <m:sub>
                        <m:r>
                          <a:rPr lang="en-US" altLang="zh-TW" sz="2400" i="1">
                            <a:solidFill>
                              <a:srgbClr val="FF0000"/>
                            </a:solidFill>
                            <a:latin typeface="Cambria Math" panose="02040503050406030204" pitchFamily="18" charset="0"/>
                          </a:rPr>
                          <m:t>𝑖</m:t>
                        </m:r>
                      </m:sub>
                    </m:sSub>
                  </m:oMath>
                </a14:m>
                <a:endParaRPr lang="zh-TW" altLang="en-US" sz="2400" dirty="0">
                  <a:solidFill>
                    <a:srgbClr val="FF0000"/>
                  </a:solidFill>
                </a:endParaRPr>
              </a:p>
            </p:txBody>
          </p:sp>
        </mc:Choice>
        <mc:Fallback>
          <p:sp>
            <p:nvSpPr>
              <p:cNvPr id="9" name="文字方塊 8">
                <a:extLst>
                  <a:ext uri="{FF2B5EF4-FFF2-40B4-BE49-F238E27FC236}">
                    <a16:creationId xmlns:a16="http://schemas.microsoft.com/office/drawing/2014/main" id="{90C69385-5BBE-4515-89C6-91FFC5CBAFD6}"/>
                  </a:ext>
                </a:extLst>
              </p:cNvPr>
              <p:cNvSpPr txBox="1">
                <a:spLocks noRot="1" noChangeAspect="1" noMove="1" noResize="1" noEditPoints="1" noAdjustHandles="1" noChangeArrowheads="1" noChangeShapeType="1" noTextEdit="1"/>
              </p:cNvSpPr>
              <p:nvPr/>
            </p:nvSpPr>
            <p:spPr>
              <a:xfrm>
                <a:off x="150312" y="2935031"/>
                <a:ext cx="4711057" cy="461665"/>
              </a:xfrm>
              <a:prstGeom prst="rect">
                <a:avLst/>
              </a:prstGeom>
              <a:blipFill>
                <a:blip r:embed="rId4"/>
                <a:stretch>
                  <a:fillRect l="-2073" t="-10526" b="-28947"/>
                </a:stretch>
              </a:blipFill>
            </p:spPr>
            <p:txBody>
              <a:bodyPr/>
              <a:lstStyle/>
              <a:p>
                <a:r>
                  <a:rPr lang="zh-TW" altLang="en-US">
                    <a:noFill/>
                  </a:rPr>
                  <a:t> </a:t>
                </a:r>
              </a:p>
            </p:txBody>
          </p:sp>
        </mc:Fallback>
      </mc:AlternateContent>
      <p:sp>
        <p:nvSpPr>
          <p:cNvPr id="24" name="矩形 23">
            <a:extLst>
              <a:ext uri="{FF2B5EF4-FFF2-40B4-BE49-F238E27FC236}">
                <a16:creationId xmlns:a16="http://schemas.microsoft.com/office/drawing/2014/main" id="{C58C6FD0-F523-457F-B224-89097B46C934}"/>
              </a:ext>
            </a:extLst>
          </p:cNvPr>
          <p:cNvSpPr/>
          <p:nvPr/>
        </p:nvSpPr>
        <p:spPr>
          <a:xfrm>
            <a:off x="4678680" y="3834222"/>
            <a:ext cx="279400" cy="35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接點: 弧形 24">
            <a:extLst>
              <a:ext uri="{FF2B5EF4-FFF2-40B4-BE49-F238E27FC236}">
                <a16:creationId xmlns:a16="http://schemas.microsoft.com/office/drawing/2014/main" id="{5D495955-93E4-439C-A4BA-9BE28A05B373}"/>
              </a:ext>
            </a:extLst>
          </p:cNvPr>
          <p:cNvCxnSpPr>
            <a:cxnSpLocks/>
            <a:stCxn id="24" idx="2"/>
          </p:cNvCxnSpPr>
          <p:nvPr/>
        </p:nvCxnSpPr>
        <p:spPr>
          <a:xfrm rot="16200000" flipH="1">
            <a:off x="5677046" y="3331156"/>
            <a:ext cx="582719" cy="2300050"/>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9C5DDE2C-BFA4-430A-B816-C4720C8AB690}"/>
                  </a:ext>
                </a:extLst>
              </p:cNvPr>
              <p:cNvSpPr/>
              <p:nvPr/>
            </p:nvSpPr>
            <p:spPr>
              <a:xfrm>
                <a:off x="7118431" y="4542134"/>
                <a:ext cx="2452082" cy="461665"/>
              </a:xfrm>
              <a:prstGeom prst="rect">
                <a:avLst/>
              </a:prstGeom>
            </p:spPr>
            <p:txBody>
              <a:bodyPr wrap="none">
                <a:spAutoFit/>
              </a:bodyPr>
              <a:lstStyle/>
              <a:p>
                <a:r>
                  <a:rPr lang="en-US" altLang="zh-TW" sz="2400" dirty="0">
                    <a:solidFill>
                      <a:srgbClr val="FF0000"/>
                    </a:solidFill>
                  </a:rPr>
                  <a:t>Actual labels of </a:t>
                </a:r>
                <a14:m>
                  <m:oMath xmlns:m="http://schemas.openxmlformats.org/officeDocument/2006/math">
                    <m:sSub>
                      <m:sSubPr>
                        <m:ctrlPr>
                          <a:rPr lang="zh-TW" altLang="zh-TW" sz="2400" i="1">
                            <a:solidFill>
                              <a:srgbClr val="FF0000"/>
                            </a:solidFill>
                            <a:latin typeface="Cambria Math" panose="02040503050406030204" pitchFamily="18" charset="0"/>
                          </a:rPr>
                        </m:ctrlPr>
                      </m:sSubPr>
                      <m:e>
                        <m:r>
                          <a:rPr lang="en-US" altLang="zh-TW" sz="2400" i="1">
                            <a:solidFill>
                              <a:srgbClr val="FF0000"/>
                            </a:solidFill>
                            <a:latin typeface="Cambria Math" panose="02040503050406030204" pitchFamily="18" charset="0"/>
                          </a:rPr>
                          <m:t>𝑅</m:t>
                        </m:r>
                      </m:e>
                      <m:sub>
                        <m:r>
                          <a:rPr lang="en-US" altLang="zh-TW" sz="2400" i="1">
                            <a:solidFill>
                              <a:srgbClr val="FF0000"/>
                            </a:solidFill>
                            <a:latin typeface="Cambria Math" panose="02040503050406030204" pitchFamily="18" charset="0"/>
                          </a:rPr>
                          <m:t>𝑖</m:t>
                        </m:r>
                      </m:sub>
                    </m:sSub>
                  </m:oMath>
                </a14:m>
                <a:endParaRPr lang="zh-TW" altLang="en-US" sz="2400" dirty="0">
                  <a:solidFill>
                    <a:srgbClr val="FF0000"/>
                  </a:solidFill>
                </a:endParaRPr>
              </a:p>
            </p:txBody>
          </p:sp>
        </mc:Choice>
        <mc:Fallback xmlns="">
          <p:sp>
            <p:nvSpPr>
              <p:cNvPr id="29" name="矩形 28">
                <a:extLst>
                  <a:ext uri="{FF2B5EF4-FFF2-40B4-BE49-F238E27FC236}">
                    <a16:creationId xmlns:a16="http://schemas.microsoft.com/office/drawing/2014/main" id="{9C5DDE2C-BFA4-430A-B816-C4720C8AB690}"/>
                  </a:ext>
                </a:extLst>
              </p:cNvPr>
              <p:cNvSpPr>
                <a:spLocks noRot="1" noChangeAspect="1" noMove="1" noResize="1" noEditPoints="1" noAdjustHandles="1" noChangeArrowheads="1" noChangeShapeType="1" noTextEdit="1"/>
              </p:cNvSpPr>
              <p:nvPr/>
            </p:nvSpPr>
            <p:spPr>
              <a:xfrm>
                <a:off x="7118431" y="4542134"/>
                <a:ext cx="2452082" cy="461665"/>
              </a:xfrm>
              <a:prstGeom prst="rect">
                <a:avLst/>
              </a:prstGeom>
              <a:blipFill>
                <a:blip r:embed="rId5"/>
                <a:stretch>
                  <a:fillRect l="-3980" t="-10526" b="-28947"/>
                </a:stretch>
              </a:blipFill>
            </p:spPr>
            <p:txBody>
              <a:bodyPr/>
              <a:lstStyle/>
              <a:p>
                <a:r>
                  <a:rPr lang="zh-TW" altLang="en-US">
                    <a:noFill/>
                  </a:rPr>
                  <a:t> </a:t>
                </a:r>
              </a:p>
            </p:txBody>
          </p:sp>
        </mc:Fallback>
      </mc:AlternateContent>
      <p:sp>
        <p:nvSpPr>
          <p:cNvPr id="6" name="投影片編號版面配置區 5">
            <a:extLst>
              <a:ext uri="{FF2B5EF4-FFF2-40B4-BE49-F238E27FC236}">
                <a16:creationId xmlns:a16="http://schemas.microsoft.com/office/drawing/2014/main" id="{33589D8E-5D6D-4F19-A55D-E207B8BCB743}"/>
              </a:ext>
            </a:extLst>
          </p:cNvPr>
          <p:cNvSpPr>
            <a:spLocks noGrp="1"/>
          </p:cNvSpPr>
          <p:nvPr>
            <p:ph type="sldNum" sz="quarter" idx="12"/>
          </p:nvPr>
        </p:nvSpPr>
        <p:spPr/>
        <p:txBody>
          <a:bodyPr/>
          <a:lstStyle/>
          <a:p>
            <a:fld id="{ED5BC5E6-8978-4B50-BB80-3CD74E813A87}" type="slidenum">
              <a:rPr lang="zh-TW" altLang="en-US" smtClean="0">
                <a:solidFill>
                  <a:schemeClr val="tx1"/>
                </a:solidFill>
              </a:rPr>
              <a:t>16</a:t>
            </a:fld>
            <a:endParaRPr lang="zh-TW" altLang="en-US">
              <a:solidFill>
                <a:schemeClr val="tx1"/>
              </a:solidFill>
            </a:endParaRPr>
          </a:p>
        </p:txBody>
      </p:sp>
    </p:spTree>
    <p:extLst>
      <p:ext uri="{BB962C8B-B14F-4D97-AF65-F5344CB8AC3E}">
        <p14:creationId xmlns:p14="http://schemas.microsoft.com/office/powerpoint/2010/main" val="383968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4" grpId="0"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283FFB-1BA2-4C79-9BF4-E54F53D90082}"/>
              </a:ext>
            </a:extLst>
          </p:cNvPr>
          <p:cNvSpPr>
            <a:spLocks noGrp="1"/>
          </p:cNvSpPr>
          <p:nvPr>
            <p:ph type="title"/>
          </p:nvPr>
        </p:nvSpPr>
        <p:spPr/>
        <p:txBody>
          <a:bodyPr>
            <a:normAutofit/>
          </a:bodyPr>
          <a:lstStyle/>
          <a:p>
            <a:r>
              <a:rPr lang="en-US" altLang="zh-TW" sz="6000" dirty="0">
                <a:solidFill>
                  <a:schemeClr val="accent5">
                    <a:lumMod val="50000"/>
                  </a:schemeClr>
                </a:solidFill>
              </a:rPr>
              <a:t>OUTLINE</a:t>
            </a:r>
            <a:endParaRPr lang="zh-TW" altLang="en-US" sz="6000" dirty="0"/>
          </a:p>
        </p:txBody>
      </p:sp>
      <p:sp>
        <p:nvSpPr>
          <p:cNvPr id="3" name="內容版面配置區 2">
            <a:extLst>
              <a:ext uri="{FF2B5EF4-FFF2-40B4-BE49-F238E27FC236}">
                <a16:creationId xmlns:a16="http://schemas.microsoft.com/office/drawing/2014/main" id="{71E4E2F2-AE18-42E2-B9FF-1220D82E0CAF}"/>
              </a:ext>
            </a:extLst>
          </p:cNvPr>
          <p:cNvSpPr>
            <a:spLocks noGrp="1"/>
          </p:cNvSpPr>
          <p:nvPr>
            <p:ph idx="1"/>
          </p:nvPr>
        </p:nvSpPr>
        <p:spPr/>
        <p:txBody>
          <a:bodyPr>
            <a:normAutofit/>
          </a:bodyPr>
          <a:lstStyle/>
          <a:p>
            <a:r>
              <a:rPr lang="en-US" altLang="zh-TW" sz="4000" dirty="0">
                <a:solidFill>
                  <a:schemeClr val="bg1">
                    <a:lumMod val="75000"/>
                  </a:schemeClr>
                </a:solidFill>
              </a:rPr>
              <a:t>Introduction</a:t>
            </a:r>
          </a:p>
          <a:p>
            <a:r>
              <a:rPr lang="en-US" altLang="zh-TW" sz="4000" dirty="0">
                <a:solidFill>
                  <a:schemeClr val="bg1">
                    <a:lumMod val="75000"/>
                  </a:schemeClr>
                </a:solidFill>
              </a:rPr>
              <a:t>Method</a:t>
            </a:r>
          </a:p>
          <a:p>
            <a:r>
              <a:rPr lang="en-US" altLang="zh-TW" sz="4000" dirty="0"/>
              <a:t>Experiment</a:t>
            </a:r>
          </a:p>
          <a:p>
            <a:r>
              <a:rPr lang="en-US" altLang="zh-TW" sz="4000" dirty="0">
                <a:solidFill>
                  <a:schemeClr val="bg1">
                    <a:lumMod val="75000"/>
                  </a:schemeClr>
                </a:solidFill>
              </a:rPr>
              <a:t>Conclusion</a:t>
            </a:r>
            <a:endParaRPr lang="zh-TW" altLang="en-US" sz="4000" dirty="0">
              <a:solidFill>
                <a:schemeClr val="bg1">
                  <a:lumMod val="75000"/>
                </a:schemeClr>
              </a:solidFill>
            </a:endParaRPr>
          </a:p>
          <a:p>
            <a:pPr marL="0" indent="0">
              <a:buNone/>
            </a:pPr>
            <a:endParaRPr lang="zh-TW" altLang="en-US" sz="4000" dirty="0"/>
          </a:p>
        </p:txBody>
      </p:sp>
      <p:sp>
        <p:nvSpPr>
          <p:cNvPr id="5" name="投影片編號版面配置區 4">
            <a:extLst>
              <a:ext uri="{FF2B5EF4-FFF2-40B4-BE49-F238E27FC236}">
                <a16:creationId xmlns:a16="http://schemas.microsoft.com/office/drawing/2014/main" id="{6CECFD15-C788-43CD-9224-DC27EB4C21A6}"/>
              </a:ext>
            </a:extLst>
          </p:cNvPr>
          <p:cNvSpPr>
            <a:spLocks noGrp="1"/>
          </p:cNvSpPr>
          <p:nvPr>
            <p:ph type="sldNum" sz="quarter" idx="12"/>
          </p:nvPr>
        </p:nvSpPr>
        <p:spPr/>
        <p:txBody>
          <a:bodyPr/>
          <a:lstStyle/>
          <a:p>
            <a:fld id="{ED5BC5E6-8978-4B50-BB80-3CD74E813A87}" type="slidenum">
              <a:rPr lang="zh-TW" altLang="en-US" smtClean="0">
                <a:solidFill>
                  <a:schemeClr val="tx1"/>
                </a:solidFill>
              </a:rPr>
              <a:t>17</a:t>
            </a:fld>
            <a:endParaRPr lang="zh-TW" altLang="en-US">
              <a:solidFill>
                <a:schemeClr val="tx1"/>
              </a:solidFill>
            </a:endParaRPr>
          </a:p>
        </p:txBody>
      </p:sp>
    </p:spTree>
    <p:extLst>
      <p:ext uri="{BB962C8B-B14F-4D97-AF65-F5344CB8AC3E}">
        <p14:creationId xmlns:p14="http://schemas.microsoft.com/office/powerpoint/2010/main" val="95994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385184-4A7B-403B-A8CD-BD1E6C712561}"/>
              </a:ext>
            </a:extLst>
          </p:cNvPr>
          <p:cNvSpPr>
            <a:spLocks noGrp="1"/>
          </p:cNvSpPr>
          <p:nvPr>
            <p:ph type="title"/>
          </p:nvPr>
        </p:nvSpPr>
        <p:spPr/>
        <p:txBody>
          <a:bodyPr>
            <a:normAutofit/>
          </a:bodyPr>
          <a:lstStyle/>
          <a:p>
            <a:r>
              <a:rPr lang="en-US" altLang="zh-TW" sz="6000" dirty="0">
                <a:solidFill>
                  <a:srgbClr val="5B9BD5">
                    <a:lumMod val="50000"/>
                  </a:srgbClr>
                </a:solidFill>
              </a:rPr>
              <a:t>Experimental - Design</a:t>
            </a:r>
            <a:endParaRPr lang="zh-TW" altLang="en-US" dirty="0"/>
          </a:p>
        </p:txBody>
      </p:sp>
      <p:pic>
        <p:nvPicPr>
          <p:cNvPr id="4" name="內容版面配置區 3">
            <a:extLst>
              <a:ext uri="{FF2B5EF4-FFF2-40B4-BE49-F238E27FC236}">
                <a16:creationId xmlns:a16="http://schemas.microsoft.com/office/drawing/2014/main" id="{E60B9A73-73A9-4690-B291-9644FA6B104E}"/>
              </a:ext>
            </a:extLst>
          </p:cNvPr>
          <p:cNvPicPr>
            <a:picLocks noGrp="1" noChangeAspect="1"/>
          </p:cNvPicPr>
          <p:nvPr>
            <p:ph idx="1"/>
          </p:nvPr>
        </p:nvPicPr>
        <p:blipFill>
          <a:blip r:embed="rId3"/>
          <a:stretch>
            <a:fillRect/>
          </a:stretch>
        </p:blipFill>
        <p:spPr>
          <a:xfrm>
            <a:off x="838200" y="3018471"/>
            <a:ext cx="10515600" cy="1965645"/>
          </a:xfrm>
          <a:prstGeom prst="rect">
            <a:avLst/>
          </a:prstGeom>
        </p:spPr>
      </p:pic>
      <p:sp>
        <p:nvSpPr>
          <p:cNvPr id="5" name="投影片編號版面配置區 4">
            <a:extLst>
              <a:ext uri="{FF2B5EF4-FFF2-40B4-BE49-F238E27FC236}">
                <a16:creationId xmlns:a16="http://schemas.microsoft.com/office/drawing/2014/main" id="{D38FB12E-F508-48CD-9A39-1279858D0EFD}"/>
              </a:ext>
            </a:extLst>
          </p:cNvPr>
          <p:cNvSpPr>
            <a:spLocks noGrp="1"/>
          </p:cNvSpPr>
          <p:nvPr>
            <p:ph type="sldNum" sz="quarter" idx="12"/>
          </p:nvPr>
        </p:nvSpPr>
        <p:spPr/>
        <p:txBody>
          <a:bodyPr/>
          <a:lstStyle/>
          <a:p>
            <a:fld id="{ED5BC5E6-8978-4B50-BB80-3CD74E813A87}" type="slidenum">
              <a:rPr lang="zh-TW" altLang="en-US" smtClean="0">
                <a:solidFill>
                  <a:schemeClr val="tx1"/>
                </a:solidFill>
              </a:rPr>
              <a:t>18</a:t>
            </a:fld>
            <a:endParaRPr lang="zh-TW" altLang="en-US" dirty="0">
              <a:solidFill>
                <a:schemeClr val="tx1"/>
              </a:solidFill>
            </a:endParaRPr>
          </a:p>
        </p:txBody>
      </p:sp>
    </p:spTree>
    <p:extLst>
      <p:ext uri="{BB962C8B-B14F-4D97-AF65-F5344CB8AC3E}">
        <p14:creationId xmlns:p14="http://schemas.microsoft.com/office/powerpoint/2010/main" val="1699427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7413D5FA-FE59-4CE8-BF1F-5FFF3B34BEAD}"/>
              </a:ext>
            </a:extLst>
          </p:cNvPr>
          <p:cNvSpPr>
            <a:spLocks noGrp="1"/>
          </p:cNvSpPr>
          <p:nvPr>
            <p:ph type="title"/>
          </p:nvPr>
        </p:nvSpPr>
        <p:spPr/>
        <p:txBody>
          <a:bodyPr>
            <a:normAutofit/>
          </a:bodyPr>
          <a:lstStyle/>
          <a:p>
            <a:r>
              <a:rPr lang="en-US" altLang="zh-TW" sz="6000" dirty="0">
                <a:solidFill>
                  <a:srgbClr val="5B9BD5">
                    <a:lumMod val="50000"/>
                  </a:srgbClr>
                </a:solidFill>
              </a:rPr>
              <a:t>Experimental - Design</a:t>
            </a:r>
            <a:endParaRPr lang="zh-TW" altLang="en-US" dirty="0"/>
          </a:p>
        </p:txBody>
      </p:sp>
      <p:pic>
        <p:nvPicPr>
          <p:cNvPr id="6" name="圖片 5">
            <a:extLst>
              <a:ext uri="{FF2B5EF4-FFF2-40B4-BE49-F238E27FC236}">
                <a16:creationId xmlns:a16="http://schemas.microsoft.com/office/drawing/2014/main" id="{85499D03-DB40-445A-9A03-D1BE4F33B66F}"/>
              </a:ext>
            </a:extLst>
          </p:cNvPr>
          <p:cNvPicPr>
            <a:picLocks noChangeAspect="1"/>
          </p:cNvPicPr>
          <p:nvPr/>
        </p:nvPicPr>
        <p:blipFill>
          <a:blip r:embed="rId3"/>
          <a:stretch>
            <a:fillRect/>
          </a:stretch>
        </p:blipFill>
        <p:spPr>
          <a:xfrm>
            <a:off x="484471" y="1954785"/>
            <a:ext cx="11223057" cy="2948430"/>
          </a:xfrm>
          <a:prstGeom prst="rect">
            <a:avLst/>
          </a:prstGeom>
        </p:spPr>
      </p:pic>
      <p:sp>
        <p:nvSpPr>
          <p:cNvPr id="2" name="矩形 1">
            <a:extLst>
              <a:ext uri="{FF2B5EF4-FFF2-40B4-BE49-F238E27FC236}">
                <a16:creationId xmlns:a16="http://schemas.microsoft.com/office/drawing/2014/main" id="{0597DCD8-A669-4B63-8E58-2D5492DAF047}"/>
              </a:ext>
            </a:extLst>
          </p:cNvPr>
          <p:cNvSpPr/>
          <p:nvPr/>
        </p:nvSpPr>
        <p:spPr>
          <a:xfrm>
            <a:off x="3200400" y="2209801"/>
            <a:ext cx="812800" cy="255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8BCA5361-252D-4863-AFEC-32DCB11CCB66}"/>
              </a:ext>
            </a:extLst>
          </p:cNvPr>
          <p:cNvSpPr/>
          <p:nvPr/>
        </p:nvSpPr>
        <p:spPr>
          <a:xfrm>
            <a:off x="5825067" y="2218267"/>
            <a:ext cx="381000" cy="2396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A735A8D4-006D-41FB-B3E8-70F4200DAAF9}"/>
              </a:ext>
            </a:extLst>
          </p:cNvPr>
          <p:cNvSpPr/>
          <p:nvPr/>
        </p:nvSpPr>
        <p:spPr>
          <a:xfrm>
            <a:off x="5384800" y="2492313"/>
            <a:ext cx="812800" cy="212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B7570572-615F-42FB-A6CA-AC0CDAE3937E}"/>
              </a:ext>
            </a:extLst>
          </p:cNvPr>
          <p:cNvSpPr/>
          <p:nvPr/>
        </p:nvSpPr>
        <p:spPr>
          <a:xfrm>
            <a:off x="2950632" y="2492313"/>
            <a:ext cx="630767" cy="187388"/>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25312E94-5003-4A98-B1A0-EB6BC285ED83}"/>
              </a:ext>
            </a:extLst>
          </p:cNvPr>
          <p:cNvSpPr/>
          <p:nvPr/>
        </p:nvSpPr>
        <p:spPr>
          <a:xfrm>
            <a:off x="9182099" y="2220299"/>
            <a:ext cx="630767" cy="255016"/>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E602F827-CF62-454F-AB46-1A6E088BFBA9}"/>
              </a:ext>
            </a:extLst>
          </p:cNvPr>
          <p:cNvSpPr/>
          <p:nvPr/>
        </p:nvSpPr>
        <p:spPr>
          <a:xfrm>
            <a:off x="6676902" y="2218267"/>
            <a:ext cx="460498" cy="246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C0C27E12-7C43-4123-A6D0-92714737786B}"/>
              </a:ext>
            </a:extLst>
          </p:cNvPr>
          <p:cNvSpPr/>
          <p:nvPr/>
        </p:nvSpPr>
        <p:spPr>
          <a:xfrm>
            <a:off x="7984067" y="2492310"/>
            <a:ext cx="460498" cy="212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1FEEEC14-2350-430D-B992-D38C0F833A61}"/>
              </a:ext>
            </a:extLst>
          </p:cNvPr>
          <p:cNvSpPr/>
          <p:nvPr/>
        </p:nvSpPr>
        <p:spPr>
          <a:xfrm>
            <a:off x="8896595" y="2492313"/>
            <a:ext cx="460498" cy="212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直線接點 3">
            <a:extLst>
              <a:ext uri="{FF2B5EF4-FFF2-40B4-BE49-F238E27FC236}">
                <a16:creationId xmlns:a16="http://schemas.microsoft.com/office/drawing/2014/main" id="{EBA6162B-B394-4234-9599-05FFFF1F077A}"/>
              </a:ext>
            </a:extLst>
          </p:cNvPr>
          <p:cNvCxnSpPr>
            <a:cxnSpLocks/>
          </p:cNvCxnSpPr>
          <p:nvPr/>
        </p:nvCxnSpPr>
        <p:spPr>
          <a:xfrm>
            <a:off x="6197600" y="2218266"/>
            <a:ext cx="4793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4CAB5FEB-2404-4219-A8E2-13411EC53F3C}"/>
              </a:ext>
            </a:extLst>
          </p:cNvPr>
          <p:cNvSpPr/>
          <p:nvPr/>
        </p:nvSpPr>
        <p:spPr>
          <a:xfrm>
            <a:off x="1803400" y="2704453"/>
            <a:ext cx="812800" cy="255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32C0A1AD-E2C6-4DB9-AF8E-7FEE1B5404EC}"/>
              </a:ext>
            </a:extLst>
          </p:cNvPr>
          <p:cNvSpPr/>
          <p:nvPr/>
        </p:nvSpPr>
        <p:spPr>
          <a:xfrm>
            <a:off x="5942664" y="2704453"/>
            <a:ext cx="812800" cy="255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98D783AC-0B42-4369-970A-948745B83EBB}"/>
              </a:ext>
            </a:extLst>
          </p:cNvPr>
          <p:cNvSpPr/>
          <p:nvPr/>
        </p:nvSpPr>
        <p:spPr>
          <a:xfrm>
            <a:off x="10965757" y="2738267"/>
            <a:ext cx="630767" cy="18738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F249B923-7FD3-40D2-8EE5-6CEC4D3D5A44}"/>
              </a:ext>
            </a:extLst>
          </p:cNvPr>
          <p:cNvSpPr/>
          <p:nvPr/>
        </p:nvSpPr>
        <p:spPr>
          <a:xfrm>
            <a:off x="5069416" y="2968552"/>
            <a:ext cx="651934" cy="21214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AE15FE61-675E-4BAF-9B57-7E5C22C94141}"/>
              </a:ext>
            </a:extLst>
          </p:cNvPr>
          <p:cNvSpPr/>
          <p:nvPr/>
        </p:nvSpPr>
        <p:spPr>
          <a:xfrm>
            <a:off x="7500062" y="2935488"/>
            <a:ext cx="716838" cy="2452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7AF1D63F-694D-4E60-A10B-BBBD1408BB8D}"/>
              </a:ext>
            </a:extLst>
          </p:cNvPr>
          <p:cNvSpPr/>
          <p:nvPr/>
        </p:nvSpPr>
        <p:spPr>
          <a:xfrm>
            <a:off x="1921933" y="3173984"/>
            <a:ext cx="431800" cy="238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D1641A83-24AC-4604-B3E8-6FAC3F8CFF01}"/>
              </a:ext>
            </a:extLst>
          </p:cNvPr>
          <p:cNvSpPr/>
          <p:nvPr/>
        </p:nvSpPr>
        <p:spPr>
          <a:xfrm>
            <a:off x="5493930" y="3189048"/>
            <a:ext cx="448734" cy="255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0AF0DED7-86EF-4EE4-9355-EDF425167F17}"/>
              </a:ext>
            </a:extLst>
          </p:cNvPr>
          <p:cNvSpPr/>
          <p:nvPr/>
        </p:nvSpPr>
        <p:spPr>
          <a:xfrm>
            <a:off x="9171515" y="3216858"/>
            <a:ext cx="460498" cy="2272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40076A0C-A33B-4ADF-A924-0AD8D19CA3DE}"/>
              </a:ext>
            </a:extLst>
          </p:cNvPr>
          <p:cNvSpPr/>
          <p:nvPr/>
        </p:nvSpPr>
        <p:spPr>
          <a:xfrm>
            <a:off x="2265079" y="3428999"/>
            <a:ext cx="410388" cy="25501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83D1C5F7-94C3-4355-B016-2A9C0C4C7052}"/>
              </a:ext>
            </a:extLst>
          </p:cNvPr>
          <p:cNvSpPr/>
          <p:nvPr/>
        </p:nvSpPr>
        <p:spPr>
          <a:xfrm>
            <a:off x="6447612" y="3428999"/>
            <a:ext cx="410388" cy="25501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DCE62415-9825-431A-B4A6-98330AF080B6}"/>
              </a:ext>
            </a:extLst>
          </p:cNvPr>
          <p:cNvSpPr/>
          <p:nvPr/>
        </p:nvSpPr>
        <p:spPr>
          <a:xfrm>
            <a:off x="1731433" y="3672301"/>
            <a:ext cx="486834" cy="256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D40B8D94-51AD-4032-99B0-C88FF328044C}"/>
              </a:ext>
            </a:extLst>
          </p:cNvPr>
          <p:cNvSpPr/>
          <p:nvPr/>
        </p:nvSpPr>
        <p:spPr>
          <a:xfrm>
            <a:off x="4212658" y="3672301"/>
            <a:ext cx="486834" cy="256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D4DCE0A5-7E56-4839-9DF0-B8DD7262B777}"/>
              </a:ext>
            </a:extLst>
          </p:cNvPr>
          <p:cNvPicPr>
            <a:picLocks noChangeAspect="1"/>
          </p:cNvPicPr>
          <p:nvPr/>
        </p:nvPicPr>
        <p:blipFill>
          <a:blip r:embed="rId4"/>
          <a:stretch>
            <a:fillRect/>
          </a:stretch>
        </p:blipFill>
        <p:spPr>
          <a:xfrm>
            <a:off x="0" y="5129584"/>
            <a:ext cx="12192000" cy="588009"/>
          </a:xfrm>
          <a:prstGeom prst="rect">
            <a:avLst/>
          </a:prstGeom>
        </p:spPr>
      </p:pic>
      <p:sp>
        <p:nvSpPr>
          <p:cNvPr id="13" name="投影片編號版面配置區 12">
            <a:extLst>
              <a:ext uri="{FF2B5EF4-FFF2-40B4-BE49-F238E27FC236}">
                <a16:creationId xmlns:a16="http://schemas.microsoft.com/office/drawing/2014/main" id="{C1AE7599-920C-48FB-86AE-5AA6F82E4C5B}"/>
              </a:ext>
            </a:extLst>
          </p:cNvPr>
          <p:cNvSpPr>
            <a:spLocks noGrp="1"/>
          </p:cNvSpPr>
          <p:nvPr>
            <p:ph type="sldNum" sz="quarter" idx="12"/>
          </p:nvPr>
        </p:nvSpPr>
        <p:spPr/>
        <p:txBody>
          <a:bodyPr/>
          <a:lstStyle/>
          <a:p>
            <a:fld id="{ED5BC5E6-8978-4B50-BB80-3CD74E813A87}" type="slidenum">
              <a:rPr lang="zh-TW" altLang="en-US" smtClean="0">
                <a:solidFill>
                  <a:schemeClr val="tx1"/>
                </a:solidFill>
              </a:rPr>
              <a:t>19</a:t>
            </a:fld>
            <a:endParaRPr lang="zh-TW" altLang="en-US">
              <a:solidFill>
                <a:schemeClr val="tx1"/>
              </a:solidFill>
            </a:endParaRPr>
          </a:p>
        </p:txBody>
      </p:sp>
    </p:spTree>
    <p:extLst>
      <p:ext uri="{BB962C8B-B14F-4D97-AF65-F5344CB8AC3E}">
        <p14:creationId xmlns:p14="http://schemas.microsoft.com/office/powerpoint/2010/main" val="354894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1"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8"/>
                                        </p:tgtEl>
                                      </p:cBhvr>
                                    </p:animEffect>
                                    <p:set>
                                      <p:cBhvr>
                                        <p:cTn id="86" dur="1" fill="hold">
                                          <p:stCondLst>
                                            <p:cond delay="499"/>
                                          </p:stCondLst>
                                        </p:cTn>
                                        <p:tgtEl>
                                          <p:spTgt spid="18"/>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21"/>
                                        </p:tgtEl>
                                      </p:cBhvr>
                                    </p:animEffect>
                                    <p:set>
                                      <p:cBhvr>
                                        <p:cTn id="95" dur="1" fill="hold">
                                          <p:stCondLst>
                                            <p:cond delay="499"/>
                                          </p:stCondLst>
                                        </p:cTn>
                                        <p:tgtEl>
                                          <p:spTgt spid="21"/>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22"/>
                                        </p:tgtEl>
                                      </p:cBhvr>
                                    </p:animEffect>
                                    <p:set>
                                      <p:cBhvr>
                                        <p:cTn id="98" dur="1" fill="hold">
                                          <p:stCondLst>
                                            <p:cond delay="499"/>
                                          </p:stCondLst>
                                        </p:cTn>
                                        <p:tgtEl>
                                          <p:spTgt spid="2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500"/>
                                        <p:tgtEl>
                                          <p:spTgt spid="2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23"/>
                                        </p:tgtEl>
                                      </p:cBhvr>
                                    </p:animEffect>
                                    <p:set>
                                      <p:cBhvr>
                                        <p:cTn id="122" dur="1" fill="hold">
                                          <p:stCondLst>
                                            <p:cond delay="499"/>
                                          </p:stCondLst>
                                        </p:cTn>
                                        <p:tgtEl>
                                          <p:spTgt spid="2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24"/>
                                        </p:tgtEl>
                                      </p:cBhvr>
                                    </p:animEffect>
                                    <p:set>
                                      <p:cBhvr>
                                        <p:cTn id="125" dur="1" fill="hold">
                                          <p:stCondLst>
                                            <p:cond delay="499"/>
                                          </p:stCondLst>
                                        </p:cTn>
                                        <p:tgtEl>
                                          <p:spTgt spid="2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26"/>
                                        </p:tgtEl>
                                      </p:cBhvr>
                                    </p:animEffect>
                                    <p:set>
                                      <p:cBhvr>
                                        <p:cTn id="128" dur="1" fill="hold">
                                          <p:stCondLst>
                                            <p:cond delay="499"/>
                                          </p:stCondLst>
                                        </p:cTn>
                                        <p:tgtEl>
                                          <p:spTgt spid="26"/>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27"/>
                                        </p:tgtEl>
                                      </p:cBhvr>
                                    </p:animEffect>
                                    <p:set>
                                      <p:cBhvr>
                                        <p:cTn id="131" dur="1" fill="hold">
                                          <p:stCondLst>
                                            <p:cond delay="499"/>
                                          </p:stCondLst>
                                        </p:cTn>
                                        <p:tgtEl>
                                          <p:spTgt spid="27"/>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28"/>
                                        </p:tgtEl>
                                      </p:cBhvr>
                                    </p:animEffect>
                                    <p:set>
                                      <p:cBhvr>
                                        <p:cTn id="134" dur="1" fill="hold">
                                          <p:stCondLst>
                                            <p:cond delay="499"/>
                                          </p:stCondLst>
                                        </p:cTn>
                                        <p:tgtEl>
                                          <p:spTgt spid="28"/>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fade">
                                      <p:cBhvr>
                                        <p:cTn id="139" dur="500"/>
                                        <p:tgtEl>
                                          <p:spTgt spid="2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25"/>
                                        </p:tgtEl>
                                      </p:cBhvr>
                                    </p:animEffect>
                                    <p:set>
                                      <p:cBhvr>
                                        <p:cTn id="147" dur="1" fill="hold">
                                          <p:stCondLst>
                                            <p:cond delay="499"/>
                                          </p:stCondLst>
                                        </p:cTn>
                                        <p:tgtEl>
                                          <p:spTgt spid="25"/>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9"/>
                                        </p:tgtEl>
                                      </p:cBhvr>
                                    </p:animEffect>
                                    <p:set>
                                      <p:cBhvr>
                                        <p:cTn id="150"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4" grpId="0" animBg="1"/>
      <p:bldP spid="14" grpId="1" animBg="1"/>
      <p:bldP spid="15" grpId="0" animBg="1"/>
      <p:bldP spid="15"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P spid="25" grpId="0" animBg="1"/>
      <p:bldP spid="25" grpId="1" animBg="1"/>
      <p:bldP spid="29" grpId="0"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283FFB-1BA2-4C79-9BF4-E54F53D90082}"/>
              </a:ext>
            </a:extLst>
          </p:cNvPr>
          <p:cNvSpPr>
            <a:spLocks noGrp="1"/>
          </p:cNvSpPr>
          <p:nvPr>
            <p:ph type="title"/>
          </p:nvPr>
        </p:nvSpPr>
        <p:spPr/>
        <p:txBody>
          <a:bodyPr>
            <a:normAutofit/>
          </a:bodyPr>
          <a:lstStyle/>
          <a:p>
            <a:r>
              <a:rPr lang="en-US" altLang="zh-TW" sz="6000" dirty="0">
                <a:solidFill>
                  <a:schemeClr val="accent5">
                    <a:lumMod val="50000"/>
                  </a:schemeClr>
                </a:solidFill>
              </a:rPr>
              <a:t>OUTLINE</a:t>
            </a:r>
            <a:endParaRPr lang="zh-TW" altLang="en-US" sz="6000" dirty="0"/>
          </a:p>
        </p:txBody>
      </p:sp>
      <p:sp>
        <p:nvSpPr>
          <p:cNvPr id="3" name="內容版面配置區 2">
            <a:extLst>
              <a:ext uri="{FF2B5EF4-FFF2-40B4-BE49-F238E27FC236}">
                <a16:creationId xmlns:a16="http://schemas.microsoft.com/office/drawing/2014/main" id="{71E4E2F2-AE18-42E2-B9FF-1220D82E0CAF}"/>
              </a:ext>
            </a:extLst>
          </p:cNvPr>
          <p:cNvSpPr>
            <a:spLocks noGrp="1"/>
          </p:cNvSpPr>
          <p:nvPr>
            <p:ph idx="1"/>
          </p:nvPr>
        </p:nvSpPr>
        <p:spPr/>
        <p:txBody>
          <a:bodyPr>
            <a:normAutofit/>
          </a:bodyPr>
          <a:lstStyle/>
          <a:p>
            <a:r>
              <a:rPr lang="en-US" altLang="zh-TW" sz="4000" dirty="0"/>
              <a:t>Introduction</a:t>
            </a:r>
          </a:p>
          <a:p>
            <a:r>
              <a:rPr lang="en-US" altLang="zh-TW" sz="4000" dirty="0">
                <a:solidFill>
                  <a:schemeClr val="bg1">
                    <a:lumMod val="75000"/>
                  </a:schemeClr>
                </a:solidFill>
              </a:rPr>
              <a:t>Method</a:t>
            </a:r>
          </a:p>
          <a:p>
            <a:r>
              <a:rPr lang="en-US" altLang="zh-TW" sz="4000" dirty="0">
                <a:solidFill>
                  <a:schemeClr val="bg1">
                    <a:lumMod val="75000"/>
                  </a:schemeClr>
                </a:solidFill>
              </a:rPr>
              <a:t>Experiment</a:t>
            </a:r>
          </a:p>
          <a:p>
            <a:r>
              <a:rPr lang="en-US" altLang="zh-TW" sz="4000" dirty="0">
                <a:solidFill>
                  <a:schemeClr val="bg1">
                    <a:lumMod val="75000"/>
                  </a:schemeClr>
                </a:solidFill>
              </a:rPr>
              <a:t>Conclusion</a:t>
            </a:r>
            <a:endParaRPr lang="zh-TW" altLang="en-US" sz="4000" dirty="0">
              <a:solidFill>
                <a:schemeClr val="bg1">
                  <a:lumMod val="75000"/>
                </a:schemeClr>
              </a:solidFill>
            </a:endParaRPr>
          </a:p>
          <a:p>
            <a:pPr marL="0" indent="0">
              <a:buNone/>
            </a:pPr>
            <a:endParaRPr lang="zh-TW" altLang="en-US" sz="4000" dirty="0"/>
          </a:p>
        </p:txBody>
      </p:sp>
      <p:sp>
        <p:nvSpPr>
          <p:cNvPr id="5" name="投影片編號版面配置區 4">
            <a:extLst>
              <a:ext uri="{FF2B5EF4-FFF2-40B4-BE49-F238E27FC236}">
                <a16:creationId xmlns:a16="http://schemas.microsoft.com/office/drawing/2014/main" id="{0206148F-E992-45C5-B664-8C64143D68BD}"/>
              </a:ext>
            </a:extLst>
          </p:cNvPr>
          <p:cNvSpPr>
            <a:spLocks noGrp="1"/>
          </p:cNvSpPr>
          <p:nvPr>
            <p:ph type="sldNum" sz="quarter" idx="12"/>
          </p:nvPr>
        </p:nvSpPr>
        <p:spPr/>
        <p:txBody>
          <a:bodyPr/>
          <a:lstStyle/>
          <a:p>
            <a:fld id="{ED5BC5E6-8978-4B50-BB80-3CD74E813A87}" type="slidenum">
              <a:rPr lang="zh-TW" altLang="en-US" smtClean="0">
                <a:solidFill>
                  <a:schemeClr val="tx1"/>
                </a:solidFill>
              </a:rPr>
              <a:t>2</a:t>
            </a:fld>
            <a:endParaRPr lang="zh-TW" altLang="en-US" dirty="0">
              <a:solidFill>
                <a:schemeClr val="tx1"/>
              </a:solidFill>
            </a:endParaRPr>
          </a:p>
        </p:txBody>
      </p:sp>
    </p:spTree>
    <p:extLst>
      <p:ext uri="{BB962C8B-B14F-4D97-AF65-F5344CB8AC3E}">
        <p14:creationId xmlns:p14="http://schemas.microsoft.com/office/powerpoint/2010/main" val="261955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CD0AE46-12E6-4571-A858-2789373EFB11}"/>
              </a:ext>
            </a:extLst>
          </p:cNvPr>
          <p:cNvSpPr>
            <a:spLocks noGrp="1"/>
          </p:cNvSpPr>
          <p:nvPr>
            <p:ph idx="1"/>
          </p:nvPr>
        </p:nvSpPr>
        <p:spPr>
          <a:xfrm>
            <a:off x="838200" y="1825625"/>
            <a:ext cx="10515600" cy="622935"/>
          </a:xfrm>
        </p:spPr>
        <p:txBody>
          <a:bodyPr>
            <a:normAutofit/>
          </a:bodyPr>
          <a:lstStyle/>
          <a:p>
            <a:pPr marL="0" indent="0">
              <a:buNone/>
            </a:pPr>
            <a:r>
              <a:rPr lang="en-US" altLang="zh-TW" sz="3200" dirty="0">
                <a:solidFill>
                  <a:schemeClr val="accent5">
                    <a:lumMod val="50000"/>
                  </a:schemeClr>
                </a:solidFill>
              </a:rPr>
              <a:t>Spam Detector: </a:t>
            </a:r>
            <a:endParaRPr lang="zh-TW" altLang="en-US" sz="3200" dirty="0">
              <a:solidFill>
                <a:schemeClr val="accent5">
                  <a:lumMod val="50000"/>
                </a:schemeClr>
              </a:solidFill>
            </a:endParaRPr>
          </a:p>
        </p:txBody>
      </p:sp>
      <p:sp>
        <p:nvSpPr>
          <p:cNvPr id="4" name="標題 1">
            <a:extLst>
              <a:ext uri="{FF2B5EF4-FFF2-40B4-BE49-F238E27FC236}">
                <a16:creationId xmlns:a16="http://schemas.microsoft.com/office/drawing/2014/main" id="{6CC6A1E8-FDDA-4AB3-AB81-6E07325549D0}"/>
              </a:ext>
            </a:extLst>
          </p:cNvPr>
          <p:cNvSpPr txBox="1">
            <a:spLocks/>
          </p:cNvSpPr>
          <p:nvPr/>
        </p:nvSpPr>
        <p:spPr>
          <a:xfrm>
            <a:off x="838200" y="386080"/>
            <a:ext cx="10515600" cy="13046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6000" dirty="0">
                <a:solidFill>
                  <a:srgbClr val="5B9BD5">
                    <a:lumMod val="50000"/>
                  </a:srgbClr>
                </a:solidFill>
              </a:rPr>
              <a:t>Experimental - </a:t>
            </a:r>
            <a:r>
              <a:rPr lang="en-US" altLang="zh-TW" sz="6000" dirty="0">
                <a:solidFill>
                  <a:schemeClr val="accent5">
                    <a:lumMod val="50000"/>
                  </a:schemeClr>
                </a:solidFill>
              </a:rPr>
              <a:t>Empirical Study</a:t>
            </a:r>
            <a:endParaRPr lang="zh-TW" altLang="en-US" dirty="0">
              <a:solidFill>
                <a:schemeClr val="accent5">
                  <a:lumMod val="50000"/>
                </a:schemeClr>
              </a:solidFill>
            </a:endParaRPr>
          </a:p>
        </p:txBody>
      </p:sp>
      <p:pic>
        <p:nvPicPr>
          <p:cNvPr id="6" name="圖片 5">
            <a:extLst>
              <a:ext uri="{FF2B5EF4-FFF2-40B4-BE49-F238E27FC236}">
                <a16:creationId xmlns:a16="http://schemas.microsoft.com/office/drawing/2014/main" id="{E13FC2C5-97A0-46CE-B171-B1998646B047}"/>
              </a:ext>
            </a:extLst>
          </p:cNvPr>
          <p:cNvPicPr>
            <a:picLocks noChangeAspect="1"/>
          </p:cNvPicPr>
          <p:nvPr/>
        </p:nvPicPr>
        <p:blipFill>
          <a:blip r:embed="rId3"/>
          <a:stretch>
            <a:fillRect/>
          </a:stretch>
        </p:blipFill>
        <p:spPr>
          <a:xfrm>
            <a:off x="0" y="2640293"/>
            <a:ext cx="12192000" cy="2722001"/>
          </a:xfrm>
          <a:prstGeom prst="rect">
            <a:avLst/>
          </a:prstGeom>
        </p:spPr>
      </p:pic>
      <p:sp>
        <p:nvSpPr>
          <p:cNvPr id="7" name="內容版面配置區 2">
            <a:extLst>
              <a:ext uri="{FF2B5EF4-FFF2-40B4-BE49-F238E27FC236}">
                <a16:creationId xmlns:a16="http://schemas.microsoft.com/office/drawing/2014/main" id="{ECAE8DBC-60BE-41A9-9E95-79A06263754B}"/>
              </a:ext>
            </a:extLst>
          </p:cNvPr>
          <p:cNvSpPr txBox="1">
            <a:spLocks/>
          </p:cNvSpPr>
          <p:nvPr/>
        </p:nvSpPr>
        <p:spPr>
          <a:xfrm>
            <a:off x="838200" y="5554027"/>
            <a:ext cx="10515600" cy="989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400" b="1" dirty="0">
                <a:solidFill>
                  <a:schemeClr val="accent5">
                    <a:lumMod val="50000"/>
                  </a:schemeClr>
                </a:solidFill>
              </a:rPr>
              <a:t>Finding 1: </a:t>
            </a:r>
            <a:r>
              <a:rPr lang="en-US" altLang="zh-TW" sz="2400" dirty="0">
                <a:solidFill>
                  <a:schemeClr val="accent5">
                    <a:lumMod val="50000"/>
                  </a:schemeClr>
                </a:solidFill>
              </a:rPr>
              <a:t>The linguistic-based spam detector may not distinguish synthetic reviews from real reviews.</a:t>
            </a:r>
            <a:endParaRPr lang="zh-TW" altLang="en-US" sz="2400" dirty="0">
              <a:solidFill>
                <a:schemeClr val="accent5">
                  <a:lumMod val="50000"/>
                </a:schemeClr>
              </a:solidFill>
            </a:endParaRPr>
          </a:p>
        </p:txBody>
      </p:sp>
      <p:sp>
        <p:nvSpPr>
          <p:cNvPr id="5" name="投影片編號版面配置區 4">
            <a:extLst>
              <a:ext uri="{FF2B5EF4-FFF2-40B4-BE49-F238E27FC236}">
                <a16:creationId xmlns:a16="http://schemas.microsoft.com/office/drawing/2014/main" id="{5B2AAE7B-9930-4A14-8820-91F1F4FC342E}"/>
              </a:ext>
            </a:extLst>
          </p:cNvPr>
          <p:cNvSpPr>
            <a:spLocks noGrp="1"/>
          </p:cNvSpPr>
          <p:nvPr>
            <p:ph type="sldNum" sz="quarter" idx="12"/>
          </p:nvPr>
        </p:nvSpPr>
        <p:spPr/>
        <p:txBody>
          <a:bodyPr/>
          <a:lstStyle/>
          <a:p>
            <a:fld id="{ED5BC5E6-8978-4B50-BB80-3CD74E813A87}" type="slidenum">
              <a:rPr lang="zh-TW" altLang="en-US" smtClean="0">
                <a:solidFill>
                  <a:schemeClr val="tx1"/>
                </a:solidFill>
              </a:rPr>
              <a:t>20</a:t>
            </a:fld>
            <a:endParaRPr lang="zh-TW" altLang="en-US">
              <a:solidFill>
                <a:schemeClr val="tx1"/>
              </a:solidFill>
            </a:endParaRPr>
          </a:p>
        </p:txBody>
      </p:sp>
    </p:spTree>
    <p:extLst>
      <p:ext uri="{BB962C8B-B14F-4D97-AF65-F5344CB8AC3E}">
        <p14:creationId xmlns:p14="http://schemas.microsoft.com/office/powerpoint/2010/main" val="229097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5A67A0-82B2-4169-A330-E68A48FFC579}"/>
              </a:ext>
            </a:extLst>
          </p:cNvPr>
          <p:cNvSpPr>
            <a:spLocks noGrp="1"/>
          </p:cNvSpPr>
          <p:nvPr>
            <p:ph type="title"/>
          </p:nvPr>
        </p:nvSpPr>
        <p:spPr/>
        <p:txBody>
          <a:bodyPr>
            <a:normAutofit/>
          </a:bodyPr>
          <a:lstStyle/>
          <a:p>
            <a:pPr lvl="0">
              <a:lnSpc>
                <a:spcPct val="100000"/>
              </a:lnSpc>
              <a:spcBef>
                <a:spcPts val="0"/>
              </a:spcBef>
            </a:pPr>
            <a:r>
              <a:rPr lang="en-US" altLang="zh-TW" sz="6000" dirty="0">
                <a:solidFill>
                  <a:srgbClr val="5B9BD5">
                    <a:lumMod val="50000"/>
                  </a:srgbClr>
                </a:solidFill>
                <a:cs typeface="+mn-cs"/>
              </a:rPr>
              <a:t>Experimental - Empirical Study</a:t>
            </a:r>
            <a:endParaRPr lang="zh-TW" altLang="en-US" sz="1800" dirty="0">
              <a:solidFill>
                <a:srgbClr val="5B9BD5">
                  <a:lumMod val="50000"/>
                </a:srgbClr>
              </a:solidFill>
              <a:cs typeface="+mn-cs"/>
            </a:endParaRPr>
          </a:p>
        </p:txBody>
      </p:sp>
      <p:sp>
        <p:nvSpPr>
          <p:cNvPr id="3" name="內容版面配置區 2">
            <a:extLst>
              <a:ext uri="{FF2B5EF4-FFF2-40B4-BE49-F238E27FC236}">
                <a16:creationId xmlns:a16="http://schemas.microsoft.com/office/drawing/2014/main" id="{33661EA5-236D-4364-903F-29455610F715}"/>
              </a:ext>
            </a:extLst>
          </p:cNvPr>
          <p:cNvSpPr>
            <a:spLocks noGrp="1"/>
          </p:cNvSpPr>
          <p:nvPr>
            <p:ph idx="1"/>
          </p:nvPr>
        </p:nvSpPr>
        <p:spPr/>
        <p:txBody>
          <a:bodyPr/>
          <a:lstStyle/>
          <a:p>
            <a:pPr marL="0" indent="0">
              <a:buNone/>
            </a:pPr>
            <a:r>
              <a:rPr lang="en-US" altLang="zh-TW" sz="3200" dirty="0">
                <a:solidFill>
                  <a:schemeClr val="accent5">
                    <a:lumMod val="50000"/>
                  </a:schemeClr>
                </a:solidFill>
              </a:rPr>
              <a:t>User Study: </a:t>
            </a:r>
            <a:endParaRPr lang="zh-TW" altLang="en-US" dirty="0">
              <a:solidFill>
                <a:schemeClr val="accent5">
                  <a:lumMod val="50000"/>
                </a:schemeClr>
              </a:solidFill>
            </a:endParaRPr>
          </a:p>
        </p:txBody>
      </p:sp>
      <p:sp>
        <p:nvSpPr>
          <p:cNvPr id="5" name="內容版面配置區 2">
            <a:extLst>
              <a:ext uri="{FF2B5EF4-FFF2-40B4-BE49-F238E27FC236}">
                <a16:creationId xmlns:a16="http://schemas.microsoft.com/office/drawing/2014/main" id="{6DA5D819-232B-40AA-837F-FC08E35B6126}"/>
              </a:ext>
            </a:extLst>
          </p:cNvPr>
          <p:cNvSpPr txBox="1">
            <a:spLocks/>
          </p:cNvSpPr>
          <p:nvPr/>
        </p:nvSpPr>
        <p:spPr>
          <a:xfrm>
            <a:off x="838200" y="5554027"/>
            <a:ext cx="10515600" cy="98901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400" b="1" dirty="0">
                <a:solidFill>
                  <a:schemeClr val="accent5">
                    <a:lumMod val="50000"/>
                  </a:schemeClr>
                </a:solidFill>
              </a:rPr>
              <a:t>Finding 2: </a:t>
            </a:r>
            <a:r>
              <a:rPr lang="en-US" altLang="zh-TW" sz="2400" dirty="0">
                <a:solidFill>
                  <a:schemeClr val="accent5">
                    <a:lumMod val="50000"/>
                  </a:schemeClr>
                </a:solidFill>
              </a:rPr>
              <a:t>Reviews generated at temperature 0.8 can fool human readers and go undetected.</a:t>
            </a:r>
          </a:p>
          <a:p>
            <a:pPr marL="0" indent="0">
              <a:buFont typeface="Arial" panose="020B0604020202020204" pitchFamily="34" charset="0"/>
              <a:buNone/>
            </a:pPr>
            <a:r>
              <a:rPr lang="en-US" altLang="zh-TW" sz="2400" b="1" dirty="0">
                <a:solidFill>
                  <a:schemeClr val="accent5">
                    <a:lumMod val="50000"/>
                  </a:schemeClr>
                </a:solidFill>
              </a:rPr>
              <a:t>Finding 3: </a:t>
            </a:r>
            <a:r>
              <a:rPr lang="en-US" altLang="zh-TW" sz="2400" dirty="0">
                <a:solidFill>
                  <a:schemeClr val="accent5">
                    <a:lumMod val="50000"/>
                  </a:schemeClr>
                </a:solidFill>
              </a:rPr>
              <a:t>Human readers are more sensitive to repetition errors than they are to small grammar mistakes.</a:t>
            </a:r>
            <a:endParaRPr lang="zh-TW" altLang="en-US" sz="2400" dirty="0">
              <a:solidFill>
                <a:schemeClr val="accent5">
                  <a:lumMod val="50000"/>
                </a:schemeClr>
              </a:solidFill>
            </a:endParaRPr>
          </a:p>
        </p:txBody>
      </p:sp>
      <p:pic>
        <p:nvPicPr>
          <p:cNvPr id="6" name="圖片 5">
            <a:extLst>
              <a:ext uri="{FF2B5EF4-FFF2-40B4-BE49-F238E27FC236}">
                <a16:creationId xmlns:a16="http://schemas.microsoft.com/office/drawing/2014/main" id="{B55B9DA4-6B2E-4596-B476-515B40007ABF}"/>
              </a:ext>
            </a:extLst>
          </p:cNvPr>
          <p:cNvPicPr>
            <a:picLocks noChangeAspect="1"/>
          </p:cNvPicPr>
          <p:nvPr/>
        </p:nvPicPr>
        <p:blipFill>
          <a:blip r:embed="rId3"/>
          <a:stretch>
            <a:fillRect/>
          </a:stretch>
        </p:blipFill>
        <p:spPr>
          <a:xfrm>
            <a:off x="2652232" y="2380191"/>
            <a:ext cx="6887536" cy="3038899"/>
          </a:xfrm>
          <a:prstGeom prst="rect">
            <a:avLst/>
          </a:prstGeom>
        </p:spPr>
      </p:pic>
      <p:sp>
        <p:nvSpPr>
          <p:cNvPr id="7" name="投影片編號版面配置區 6">
            <a:extLst>
              <a:ext uri="{FF2B5EF4-FFF2-40B4-BE49-F238E27FC236}">
                <a16:creationId xmlns:a16="http://schemas.microsoft.com/office/drawing/2014/main" id="{988443F9-A275-496E-B87F-B3C64D96EE6D}"/>
              </a:ext>
            </a:extLst>
          </p:cNvPr>
          <p:cNvSpPr>
            <a:spLocks noGrp="1"/>
          </p:cNvSpPr>
          <p:nvPr>
            <p:ph type="sldNum" sz="quarter" idx="12"/>
          </p:nvPr>
        </p:nvSpPr>
        <p:spPr/>
        <p:txBody>
          <a:bodyPr/>
          <a:lstStyle/>
          <a:p>
            <a:fld id="{ED5BC5E6-8978-4B50-BB80-3CD74E813A87}" type="slidenum">
              <a:rPr lang="zh-TW" altLang="en-US" smtClean="0">
                <a:solidFill>
                  <a:schemeClr val="tx1"/>
                </a:solidFill>
              </a:rPr>
              <a:t>21</a:t>
            </a:fld>
            <a:endParaRPr lang="zh-TW" altLang="en-US">
              <a:solidFill>
                <a:schemeClr val="tx1"/>
              </a:solidFill>
            </a:endParaRPr>
          </a:p>
        </p:txBody>
      </p:sp>
    </p:spTree>
    <p:extLst>
      <p:ext uri="{BB962C8B-B14F-4D97-AF65-F5344CB8AC3E}">
        <p14:creationId xmlns:p14="http://schemas.microsoft.com/office/powerpoint/2010/main" val="4097773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9CA78B-B990-4A09-93F1-B8510EDEE2A7}"/>
              </a:ext>
            </a:extLst>
          </p:cNvPr>
          <p:cNvSpPr>
            <a:spLocks noGrp="1"/>
          </p:cNvSpPr>
          <p:nvPr>
            <p:ph type="title"/>
          </p:nvPr>
        </p:nvSpPr>
        <p:spPr/>
        <p:txBody>
          <a:bodyPr>
            <a:normAutofit/>
          </a:bodyPr>
          <a:lstStyle/>
          <a:p>
            <a:r>
              <a:rPr lang="en-US" altLang="zh-TW" sz="6000" dirty="0">
                <a:solidFill>
                  <a:srgbClr val="5B9BD5">
                    <a:lumMod val="50000"/>
                  </a:srgbClr>
                </a:solidFill>
              </a:rPr>
              <a:t>Experimental - Empirical Study</a:t>
            </a:r>
            <a:endParaRPr lang="zh-TW" altLang="en-US" dirty="0"/>
          </a:p>
        </p:txBody>
      </p:sp>
      <p:sp>
        <p:nvSpPr>
          <p:cNvPr id="3" name="內容版面配置區 2">
            <a:extLst>
              <a:ext uri="{FF2B5EF4-FFF2-40B4-BE49-F238E27FC236}">
                <a16:creationId xmlns:a16="http://schemas.microsoft.com/office/drawing/2014/main" id="{8105789B-E367-4338-B598-30D85F1772F2}"/>
              </a:ext>
            </a:extLst>
          </p:cNvPr>
          <p:cNvSpPr>
            <a:spLocks noGrp="1"/>
          </p:cNvSpPr>
          <p:nvPr>
            <p:ph idx="1"/>
          </p:nvPr>
        </p:nvSpPr>
        <p:spPr/>
        <p:txBody>
          <a:bodyPr>
            <a:normAutofit/>
          </a:bodyPr>
          <a:lstStyle/>
          <a:p>
            <a:pPr marL="0" indent="0">
              <a:buNone/>
            </a:pPr>
            <a:r>
              <a:rPr lang="en-US" altLang="zh-TW" sz="3200" dirty="0">
                <a:solidFill>
                  <a:schemeClr val="accent5">
                    <a:lumMod val="50000"/>
                  </a:schemeClr>
                </a:solidFill>
              </a:rPr>
              <a:t>DIOR vs Crowd Manipulators: </a:t>
            </a:r>
            <a:endParaRPr lang="zh-TW" altLang="en-US" sz="3200" dirty="0">
              <a:solidFill>
                <a:schemeClr val="accent5">
                  <a:lumMod val="50000"/>
                </a:schemeClr>
              </a:solidFill>
            </a:endParaRPr>
          </a:p>
        </p:txBody>
      </p:sp>
      <p:pic>
        <p:nvPicPr>
          <p:cNvPr id="4" name="圖片 3">
            <a:extLst>
              <a:ext uri="{FF2B5EF4-FFF2-40B4-BE49-F238E27FC236}">
                <a16:creationId xmlns:a16="http://schemas.microsoft.com/office/drawing/2014/main" id="{5CC414B7-7DD3-4C8F-846B-49C6430F5F13}"/>
              </a:ext>
            </a:extLst>
          </p:cNvPr>
          <p:cNvPicPr>
            <a:picLocks noChangeAspect="1"/>
          </p:cNvPicPr>
          <p:nvPr/>
        </p:nvPicPr>
        <p:blipFill>
          <a:blip r:embed="rId3"/>
          <a:stretch>
            <a:fillRect/>
          </a:stretch>
        </p:blipFill>
        <p:spPr>
          <a:xfrm>
            <a:off x="3738339" y="2453036"/>
            <a:ext cx="4715321" cy="3033288"/>
          </a:xfrm>
          <a:prstGeom prst="rect">
            <a:avLst/>
          </a:prstGeom>
        </p:spPr>
      </p:pic>
      <p:sp>
        <p:nvSpPr>
          <p:cNvPr id="5" name="內容版面配置區 2">
            <a:extLst>
              <a:ext uri="{FF2B5EF4-FFF2-40B4-BE49-F238E27FC236}">
                <a16:creationId xmlns:a16="http://schemas.microsoft.com/office/drawing/2014/main" id="{40AFF2A1-0A50-4976-9902-D179D1A49697}"/>
              </a:ext>
            </a:extLst>
          </p:cNvPr>
          <p:cNvSpPr txBox="1">
            <a:spLocks/>
          </p:cNvSpPr>
          <p:nvPr/>
        </p:nvSpPr>
        <p:spPr>
          <a:xfrm>
            <a:off x="838200" y="5554027"/>
            <a:ext cx="10515600" cy="989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400" b="1" dirty="0">
                <a:solidFill>
                  <a:schemeClr val="accent5">
                    <a:lumMod val="50000"/>
                  </a:schemeClr>
                </a:solidFill>
              </a:rPr>
              <a:t>Finding 4: </a:t>
            </a:r>
            <a:r>
              <a:rPr lang="en-US" altLang="zh-TW" sz="2400" dirty="0">
                <a:solidFill>
                  <a:schemeClr val="accent5">
                    <a:lumMod val="50000"/>
                  </a:schemeClr>
                </a:solidFill>
              </a:rPr>
              <a:t>Users find reviews generated by DIOR as reliable as fake reviews written by manipulation campaigns.</a:t>
            </a:r>
          </a:p>
        </p:txBody>
      </p:sp>
      <p:sp>
        <p:nvSpPr>
          <p:cNvPr id="7" name="投影片編號版面配置區 6">
            <a:extLst>
              <a:ext uri="{FF2B5EF4-FFF2-40B4-BE49-F238E27FC236}">
                <a16:creationId xmlns:a16="http://schemas.microsoft.com/office/drawing/2014/main" id="{743422F6-D9F3-4C18-B719-C5314BE46765}"/>
              </a:ext>
            </a:extLst>
          </p:cNvPr>
          <p:cNvSpPr>
            <a:spLocks noGrp="1"/>
          </p:cNvSpPr>
          <p:nvPr>
            <p:ph type="sldNum" sz="quarter" idx="12"/>
          </p:nvPr>
        </p:nvSpPr>
        <p:spPr/>
        <p:txBody>
          <a:bodyPr/>
          <a:lstStyle/>
          <a:p>
            <a:fld id="{ED5BC5E6-8978-4B50-BB80-3CD74E813A87}" type="slidenum">
              <a:rPr lang="zh-TW" altLang="en-US" smtClean="0">
                <a:solidFill>
                  <a:schemeClr val="tx1"/>
                </a:solidFill>
              </a:rPr>
              <a:t>22</a:t>
            </a:fld>
            <a:endParaRPr lang="zh-TW" altLang="en-US">
              <a:solidFill>
                <a:schemeClr val="tx1"/>
              </a:solidFill>
            </a:endParaRPr>
          </a:p>
        </p:txBody>
      </p:sp>
    </p:spTree>
    <p:extLst>
      <p:ext uri="{BB962C8B-B14F-4D97-AF65-F5344CB8AC3E}">
        <p14:creationId xmlns:p14="http://schemas.microsoft.com/office/powerpoint/2010/main" val="2199698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20607259-4D6F-47E4-A2EF-8486ED51040E}"/>
              </a:ext>
            </a:extLst>
          </p:cNvPr>
          <p:cNvSpPr>
            <a:spLocks noGrp="1"/>
          </p:cNvSpPr>
          <p:nvPr>
            <p:ph type="title"/>
          </p:nvPr>
        </p:nvSpPr>
        <p:spPr/>
        <p:txBody>
          <a:bodyPr>
            <a:normAutofit/>
          </a:bodyPr>
          <a:lstStyle/>
          <a:p>
            <a:r>
              <a:rPr lang="en-US" altLang="zh-TW" sz="6000" dirty="0">
                <a:solidFill>
                  <a:srgbClr val="5B9BD5">
                    <a:lumMod val="50000"/>
                  </a:srgbClr>
                </a:solidFill>
              </a:rPr>
              <a:t>Experimental - Empirical Study</a:t>
            </a:r>
            <a:endParaRPr lang="zh-TW" altLang="en-US" dirty="0"/>
          </a:p>
        </p:txBody>
      </p:sp>
      <p:sp>
        <p:nvSpPr>
          <p:cNvPr id="3" name="內容版面配置區 2">
            <a:extLst>
              <a:ext uri="{FF2B5EF4-FFF2-40B4-BE49-F238E27FC236}">
                <a16:creationId xmlns:a16="http://schemas.microsoft.com/office/drawing/2014/main" id="{1434FD6D-814B-4FB1-B3F3-4E7EFF41FF28}"/>
              </a:ext>
            </a:extLst>
          </p:cNvPr>
          <p:cNvSpPr>
            <a:spLocks noGrp="1"/>
          </p:cNvSpPr>
          <p:nvPr>
            <p:ph idx="1"/>
          </p:nvPr>
        </p:nvSpPr>
        <p:spPr/>
        <p:txBody>
          <a:bodyPr/>
          <a:lstStyle/>
          <a:p>
            <a:pPr marL="0" lvl="0" indent="0">
              <a:buNone/>
            </a:pPr>
            <a:r>
              <a:rPr lang="en-US" altLang="zh-TW" sz="3200" dirty="0">
                <a:solidFill>
                  <a:srgbClr val="5B9BD5">
                    <a:lumMod val="50000"/>
                  </a:srgbClr>
                </a:solidFill>
              </a:rPr>
              <a:t>DIOR vs state-of-the-art Model: </a:t>
            </a:r>
            <a:endParaRPr lang="zh-TW" altLang="en-US" sz="3200" dirty="0">
              <a:solidFill>
                <a:srgbClr val="5B9BD5">
                  <a:lumMod val="50000"/>
                </a:srgbClr>
              </a:solidFill>
            </a:endParaRPr>
          </a:p>
        </p:txBody>
      </p:sp>
      <p:pic>
        <p:nvPicPr>
          <p:cNvPr id="6" name="圖片 5">
            <a:extLst>
              <a:ext uri="{FF2B5EF4-FFF2-40B4-BE49-F238E27FC236}">
                <a16:creationId xmlns:a16="http://schemas.microsoft.com/office/drawing/2014/main" id="{719EB28A-D474-4A35-8EBC-903D9B870AA5}"/>
              </a:ext>
            </a:extLst>
          </p:cNvPr>
          <p:cNvPicPr>
            <a:picLocks noChangeAspect="1"/>
          </p:cNvPicPr>
          <p:nvPr/>
        </p:nvPicPr>
        <p:blipFill>
          <a:blip r:embed="rId3"/>
          <a:stretch>
            <a:fillRect/>
          </a:stretch>
        </p:blipFill>
        <p:spPr>
          <a:xfrm>
            <a:off x="3821716" y="2299436"/>
            <a:ext cx="4548567" cy="3202318"/>
          </a:xfrm>
          <a:prstGeom prst="rect">
            <a:avLst/>
          </a:prstGeom>
        </p:spPr>
      </p:pic>
      <p:sp>
        <p:nvSpPr>
          <p:cNvPr id="7" name="內容版面配置區 2">
            <a:extLst>
              <a:ext uri="{FF2B5EF4-FFF2-40B4-BE49-F238E27FC236}">
                <a16:creationId xmlns:a16="http://schemas.microsoft.com/office/drawing/2014/main" id="{48F8A55A-FBF3-4AAF-A368-7E8669C8D884}"/>
              </a:ext>
            </a:extLst>
          </p:cNvPr>
          <p:cNvSpPr txBox="1">
            <a:spLocks/>
          </p:cNvSpPr>
          <p:nvPr/>
        </p:nvSpPr>
        <p:spPr>
          <a:xfrm>
            <a:off x="838200" y="5554027"/>
            <a:ext cx="10515600" cy="989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400" b="1" dirty="0">
                <a:solidFill>
                  <a:schemeClr val="accent5">
                    <a:lumMod val="50000"/>
                  </a:schemeClr>
                </a:solidFill>
              </a:rPr>
              <a:t>Finding 5: </a:t>
            </a:r>
            <a:r>
              <a:rPr lang="en-US" altLang="zh-TW" sz="2400" dirty="0">
                <a:solidFill>
                  <a:schemeClr val="accent5">
                    <a:lumMod val="50000"/>
                  </a:schemeClr>
                </a:solidFill>
              </a:rPr>
              <a:t>DIOR beats the state-of-art model in generating effective reviews.</a:t>
            </a:r>
          </a:p>
        </p:txBody>
      </p:sp>
      <p:sp>
        <p:nvSpPr>
          <p:cNvPr id="4" name="投影片編號版面配置區 3">
            <a:extLst>
              <a:ext uri="{FF2B5EF4-FFF2-40B4-BE49-F238E27FC236}">
                <a16:creationId xmlns:a16="http://schemas.microsoft.com/office/drawing/2014/main" id="{03A1B1AF-11EC-4053-8331-D8ACC491B2BD}"/>
              </a:ext>
            </a:extLst>
          </p:cNvPr>
          <p:cNvSpPr>
            <a:spLocks noGrp="1"/>
          </p:cNvSpPr>
          <p:nvPr>
            <p:ph type="sldNum" sz="quarter" idx="12"/>
          </p:nvPr>
        </p:nvSpPr>
        <p:spPr/>
        <p:txBody>
          <a:bodyPr/>
          <a:lstStyle/>
          <a:p>
            <a:fld id="{ED5BC5E6-8978-4B50-BB80-3CD74E813A87}" type="slidenum">
              <a:rPr lang="zh-TW" altLang="en-US" smtClean="0">
                <a:solidFill>
                  <a:schemeClr val="tx1"/>
                </a:solidFill>
              </a:rPr>
              <a:t>23</a:t>
            </a:fld>
            <a:endParaRPr lang="zh-TW" altLang="en-US">
              <a:solidFill>
                <a:schemeClr val="tx1"/>
              </a:solidFill>
            </a:endParaRPr>
          </a:p>
        </p:txBody>
      </p:sp>
    </p:spTree>
    <p:extLst>
      <p:ext uri="{BB962C8B-B14F-4D97-AF65-F5344CB8AC3E}">
        <p14:creationId xmlns:p14="http://schemas.microsoft.com/office/powerpoint/2010/main" val="570917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53E9989E-3331-4A90-AACA-0EC0866A4256}"/>
              </a:ext>
            </a:extLst>
          </p:cNvPr>
          <p:cNvSpPr>
            <a:spLocks noGrp="1"/>
          </p:cNvSpPr>
          <p:nvPr>
            <p:ph type="title"/>
          </p:nvPr>
        </p:nvSpPr>
        <p:spPr/>
        <p:txBody>
          <a:bodyPr>
            <a:normAutofit/>
          </a:bodyPr>
          <a:lstStyle/>
          <a:p>
            <a:r>
              <a:rPr lang="en-US" altLang="zh-TW" sz="6000" dirty="0">
                <a:solidFill>
                  <a:srgbClr val="5B9BD5">
                    <a:lumMod val="50000"/>
                  </a:srgbClr>
                </a:solidFill>
              </a:rPr>
              <a:t>Experimental - Empirical Study</a:t>
            </a:r>
            <a:endParaRPr lang="zh-TW" altLang="en-US" dirty="0"/>
          </a:p>
        </p:txBody>
      </p:sp>
      <p:sp>
        <p:nvSpPr>
          <p:cNvPr id="3" name="內容版面配置區 2">
            <a:extLst>
              <a:ext uri="{FF2B5EF4-FFF2-40B4-BE49-F238E27FC236}">
                <a16:creationId xmlns:a16="http://schemas.microsoft.com/office/drawing/2014/main" id="{0304BB30-B3AA-4DA4-B75B-D0682577AE95}"/>
              </a:ext>
            </a:extLst>
          </p:cNvPr>
          <p:cNvSpPr>
            <a:spLocks noGrp="1"/>
          </p:cNvSpPr>
          <p:nvPr>
            <p:ph idx="1"/>
          </p:nvPr>
        </p:nvSpPr>
        <p:spPr/>
        <p:txBody>
          <a:bodyPr>
            <a:normAutofit/>
          </a:bodyPr>
          <a:lstStyle/>
          <a:p>
            <a:pPr marL="0" indent="0">
              <a:buNone/>
            </a:pPr>
            <a:r>
              <a:rPr lang="en-US" altLang="zh-TW" sz="3200" dirty="0">
                <a:solidFill>
                  <a:schemeClr val="accent5">
                    <a:lumMod val="50000"/>
                  </a:schemeClr>
                </a:solidFill>
              </a:rPr>
              <a:t>Transferred vs Individual Model</a:t>
            </a:r>
            <a:endParaRPr lang="zh-TW" altLang="en-US" sz="3200" dirty="0">
              <a:solidFill>
                <a:schemeClr val="accent5">
                  <a:lumMod val="50000"/>
                </a:schemeClr>
              </a:solidFill>
            </a:endParaRPr>
          </a:p>
        </p:txBody>
      </p:sp>
      <p:pic>
        <p:nvPicPr>
          <p:cNvPr id="6" name="圖片 5">
            <a:extLst>
              <a:ext uri="{FF2B5EF4-FFF2-40B4-BE49-F238E27FC236}">
                <a16:creationId xmlns:a16="http://schemas.microsoft.com/office/drawing/2014/main" id="{4D6E2E81-A70D-430C-A92C-331E23C6C256}"/>
              </a:ext>
            </a:extLst>
          </p:cNvPr>
          <p:cNvPicPr>
            <a:picLocks noChangeAspect="1"/>
          </p:cNvPicPr>
          <p:nvPr/>
        </p:nvPicPr>
        <p:blipFill>
          <a:blip r:embed="rId3"/>
          <a:stretch>
            <a:fillRect/>
          </a:stretch>
        </p:blipFill>
        <p:spPr>
          <a:xfrm>
            <a:off x="3046088" y="2226345"/>
            <a:ext cx="6099823" cy="3192745"/>
          </a:xfrm>
          <a:prstGeom prst="rect">
            <a:avLst/>
          </a:prstGeom>
        </p:spPr>
      </p:pic>
      <p:sp>
        <p:nvSpPr>
          <p:cNvPr id="7" name="內容版面配置區 2">
            <a:extLst>
              <a:ext uri="{FF2B5EF4-FFF2-40B4-BE49-F238E27FC236}">
                <a16:creationId xmlns:a16="http://schemas.microsoft.com/office/drawing/2014/main" id="{42706673-FCFE-4BA4-B564-3CB130673F2A}"/>
              </a:ext>
            </a:extLst>
          </p:cNvPr>
          <p:cNvSpPr txBox="1">
            <a:spLocks/>
          </p:cNvSpPr>
          <p:nvPr/>
        </p:nvSpPr>
        <p:spPr>
          <a:xfrm>
            <a:off x="838200" y="5554027"/>
            <a:ext cx="10515600" cy="989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400" b="1" dirty="0">
                <a:solidFill>
                  <a:schemeClr val="accent5">
                    <a:lumMod val="50000"/>
                  </a:schemeClr>
                </a:solidFill>
              </a:rPr>
              <a:t>Finding 6: </a:t>
            </a:r>
            <a:r>
              <a:rPr lang="en-US" altLang="zh-TW" sz="2400" dirty="0">
                <a:solidFill>
                  <a:schemeClr val="accent5">
                    <a:lumMod val="50000"/>
                  </a:schemeClr>
                </a:solidFill>
              </a:rPr>
              <a:t>Using transfer learning not only facilitate the domain shift but also improves the performance significantly.</a:t>
            </a:r>
          </a:p>
        </p:txBody>
      </p:sp>
      <p:sp>
        <p:nvSpPr>
          <p:cNvPr id="5" name="投影片編號版面配置區 4">
            <a:extLst>
              <a:ext uri="{FF2B5EF4-FFF2-40B4-BE49-F238E27FC236}">
                <a16:creationId xmlns:a16="http://schemas.microsoft.com/office/drawing/2014/main" id="{43094195-EBFD-433D-9BDF-C6EBAAB48DBE}"/>
              </a:ext>
            </a:extLst>
          </p:cNvPr>
          <p:cNvSpPr>
            <a:spLocks noGrp="1"/>
          </p:cNvSpPr>
          <p:nvPr>
            <p:ph type="sldNum" sz="quarter" idx="12"/>
          </p:nvPr>
        </p:nvSpPr>
        <p:spPr/>
        <p:txBody>
          <a:bodyPr/>
          <a:lstStyle/>
          <a:p>
            <a:fld id="{ED5BC5E6-8978-4B50-BB80-3CD74E813A87}" type="slidenum">
              <a:rPr lang="zh-TW" altLang="en-US" smtClean="0">
                <a:solidFill>
                  <a:schemeClr val="tx1"/>
                </a:solidFill>
              </a:rPr>
              <a:t>24</a:t>
            </a:fld>
            <a:endParaRPr lang="zh-TW" altLang="en-US">
              <a:solidFill>
                <a:schemeClr val="tx1"/>
              </a:solidFill>
            </a:endParaRPr>
          </a:p>
        </p:txBody>
      </p:sp>
    </p:spTree>
    <p:extLst>
      <p:ext uri="{BB962C8B-B14F-4D97-AF65-F5344CB8AC3E}">
        <p14:creationId xmlns:p14="http://schemas.microsoft.com/office/powerpoint/2010/main" val="2740831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F7ED891C-4D65-4727-868C-6E36867195E4}"/>
              </a:ext>
            </a:extLst>
          </p:cNvPr>
          <p:cNvSpPr>
            <a:spLocks noGrp="1"/>
          </p:cNvSpPr>
          <p:nvPr>
            <p:ph type="title"/>
          </p:nvPr>
        </p:nvSpPr>
        <p:spPr/>
        <p:txBody>
          <a:bodyPr>
            <a:normAutofit/>
          </a:bodyPr>
          <a:lstStyle/>
          <a:p>
            <a:r>
              <a:rPr lang="en-US" altLang="zh-TW" sz="6000" dirty="0">
                <a:solidFill>
                  <a:srgbClr val="5B9BD5">
                    <a:lumMod val="50000"/>
                  </a:srgbClr>
                </a:solidFill>
              </a:rPr>
              <a:t>Experimental - Empirical Study</a:t>
            </a:r>
            <a:endParaRPr lang="zh-TW" altLang="en-US" dirty="0"/>
          </a:p>
        </p:txBody>
      </p:sp>
      <p:sp>
        <p:nvSpPr>
          <p:cNvPr id="3" name="內容版面配置區 2">
            <a:extLst>
              <a:ext uri="{FF2B5EF4-FFF2-40B4-BE49-F238E27FC236}">
                <a16:creationId xmlns:a16="http://schemas.microsoft.com/office/drawing/2014/main" id="{40F27BE5-690D-4D1F-ADDF-7474236D2326}"/>
              </a:ext>
            </a:extLst>
          </p:cNvPr>
          <p:cNvSpPr>
            <a:spLocks noGrp="1"/>
          </p:cNvSpPr>
          <p:nvPr>
            <p:ph idx="1"/>
          </p:nvPr>
        </p:nvSpPr>
        <p:spPr/>
        <p:txBody>
          <a:bodyPr/>
          <a:lstStyle/>
          <a:p>
            <a:pPr marL="0" lvl="0" indent="0">
              <a:buNone/>
            </a:pPr>
            <a:r>
              <a:rPr lang="en-US" altLang="zh-TW" sz="3200" dirty="0">
                <a:solidFill>
                  <a:srgbClr val="5B9BD5">
                    <a:lumMod val="50000"/>
                  </a:srgbClr>
                </a:solidFill>
              </a:rPr>
              <a:t>Training Size</a:t>
            </a:r>
            <a:endParaRPr lang="zh-TW" altLang="en-US" sz="3200" dirty="0">
              <a:solidFill>
                <a:srgbClr val="5B9BD5">
                  <a:lumMod val="50000"/>
                </a:srgbClr>
              </a:solidFill>
            </a:endParaRPr>
          </a:p>
        </p:txBody>
      </p:sp>
      <p:pic>
        <p:nvPicPr>
          <p:cNvPr id="6" name="圖片 5">
            <a:extLst>
              <a:ext uri="{FF2B5EF4-FFF2-40B4-BE49-F238E27FC236}">
                <a16:creationId xmlns:a16="http://schemas.microsoft.com/office/drawing/2014/main" id="{83691C36-B116-4C00-B945-8411C7E763FD}"/>
              </a:ext>
            </a:extLst>
          </p:cNvPr>
          <p:cNvPicPr>
            <a:picLocks noChangeAspect="1"/>
          </p:cNvPicPr>
          <p:nvPr/>
        </p:nvPicPr>
        <p:blipFill>
          <a:blip r:embed="rId3"/>
          <a:stretch>
            <a:fillRect/>
          </a:stretch>
        </p:blipFill>
        <p:spPr>
          <a:xfrm>
            <a:off x="3592252" y="2324044"/>
            <a:ext cx="5007495" cy="3137932"/>
          </a:xfrm>
          <a:prstGeom prst="rect">
            <a:avLst/>
          </a:prstGeom>
        </p:spPr>
      </p:pic>
      <p:sp>
        <p:nvSpPr>
          <p:cNvPr id="7" name="內容版面配置區 2">
            <a:extLst>
              <a:ext uri="{FF2B5EF4-FFF2-40B4-BE49-F238E27FC236}">
                <a16:creationId xmlns:a16="http://schemas.microsoft.com/office/drawing/2014/main" id="{8480F7CB-652D-41E9-93EE-2C86B19C9DC6}"/>
              </a:ext>
            </a:extLst>
          </p:cNvPr>
          <p:cNvSpPr txBox="1">
            <a:spLocks/>
          </p:cNvSpPr>
          <p:nvPr/>
        </p:nvSpPr>
        <p:spPr>
          <a:xfrm>
            <a:off x="838200" y="5554027"/>
            <a:ext cx="10515600" cy="989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400" b="1" dirty="0">
                <a:solidFill>
                  <a:schemeClr val="accent5">
                    <a:lumMod val="50000"/>
                  </a:schemeClr>
                </a:solidFill>
              </a:rPr>
              <a:t>Finding 7: </a:t>
            </a:r>
            <a:r>
              <a:rPr lang="en-US" altLang="zh-TW" sz="2400" dirty="0">
                <a:solidFill>
                  <a:schemeClr val="accent5">
                    <a:lumMod val="50000"/>
                  </a:schemeClr>
                </a:solidFill>
              </a:rPr>
              <a:t>The transferred models need reasonably low number of samples compared to universal model to reach stable performance.</a:t>
            </a:r>
          </a:p>
        </p:txBody>
      </p:sp>
      <p:sp>
        <p:nvSpPr>
          <p:cNvPr id="4" name="投影片編號版面配置區 3">
            <a:extLst>
              <a:ext uri="{FF2B5EF4-FFF2-40B4-BE49-F238E27FC236}">
                <a16:creationId xmlns:a16="http://schemas.microsoft.com/office/drawing/2014/main" id="{18AFAE32-8D89-44EE-AD37-F9FBFE3F828B}"/>
              </a:ext>
            </a:extLst>
          </p:cNvPr>
          <p:cNvSpPr>
            <a:spLocks noGrp="1"/>
          </p:cNvSpPr>
          <p:nvPr>
            <p:ph type="sldNum" sz="quarter" idx="12"/>
          </p:nvPr>
        </p:nvSpPr>
        <p:spPr/>
        <p:txBody>
          <a:bodyPr/>
          <a:lstStyle/>
          <a:p>
            <a:fld id="{ED5BC5E6-8978-4B50-BB80-3CD74E813A87}" type="slidenum">
              <a:rPr lang="zh-TW" altLang="en-US" smtClean="0">
                <a:solidFill>
                  <a:schemeClr val="tx1"/>
                </a:solidFill>
              </a:rPr>
              <a:t>25</a:t>
            </a:fld>
            <a:endParaRPr lang="zh-TW" altLang="en-US">
              <a:solidFill>
                <a:schemeClr val="tx1"/>
              </a:solidFill>
            </a:endParaRPr>
          </a:p>
        </p:txBody>
      </p:sp>
    </p:spTree>
    <p:extLst>
      <p:ext uri="{BB962C8B-B14F-4D97-AF65-F5344CB8AC3E}">
        <p14:creationId xmlns:p14="http://schemas.microsoft.com/office/powerpoint/2010/main" val="206972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A849D0DF-0BE7-4AEF-AFD8-86889AC33828}"/>
              </a:ext>
            </a:extLst>
          </p:cNvPr>
          <p:cNvSpPr>
            <a:spLocks noGrp="1"/>
          </p:cNvSpPr>
          <p:nvPr>
            <p:ph type="title"/>
          </p:nvPr>
        </p:nvSpPr>
        <p:spPr/>
        <p:txBody>
          <a:bodyPr>
            <a:normAutofit/>
          </a:bodyPr>
          <a:lstStyle/>
          <a:p>
            <a:r>
              <a:rPr lang="en-US" altLang="zh-TW" sz="6000" dirty="0">
                <a:solidFill>
                  <a:srgbClr val="5B9BD5">
                    <a:lumMod val="50000"/>
                  </a:srgbClr>
                </a:solidFill>
              </a:rPr>
              <a:t>Experimental - Discriminator</a:t>
            </a:r>
            <a:endParaRPr lang="zh-TW" altLang="en-US" dirty="0"/>
          </a:p>
        </p:txBody>
      </p:sp>
      <p:pic>
        <p:nvPicPr>
          <p:cNvPr id="5" name="圖片 4">
            <a:extLst>
              <a:ext uri="{FF2B5EF4-FFF2-40B4-BE49-F238E27FC236}">
                <a16:creationId xmlns:a16="http://schemas.microsoft.com/office/drawing/2014/main" id="{E57D62CA-D225-4A4F-A6F4-E6B7E82729CF}"/>
              </a:ext>
            </a:extLst>
          </p:cNvPr>
          <p:cNvPicPr>
            <a:picLocks noChangeAspect="1"/>
          </p:cNvPicPr>
          <p:nvPr/>
        </p:nvPicPr>
        <p:blipFill>
          <a:blip r:embed="rId3"/>
          <a:stretch>
            <a:fillRect/>
          </a:stretch>
        </p:blipFill>
        <p:spPr>
          <a:xfrm>
            <a:off x="2966601" y="1690688"/>
            <a:ext cx="6258798" cy="4525006"/>
          </a:xfrm>
          <a:prstGeom prst="rect">
            <a:avLst/>
          </a:prstGeom>
        </p:spPr>
      </p:pic>
      <p:sp>
        <p:nvSpPr>
          <p:cNvPr id="3" name="投影片編號版面配置區 2">
            <a:extLst>
              <a:ext uri="{FF2B5EF4-FFF2-40B4-BE49-F238E27FC236}">
                <a16:creationId xmlns:a16="http://schemas.microsoft.com/office/drawing/2014/main" id="{0FAA19DA-7906-42AC-98D0-4B20694BD494}"/>
              </a:ext>
            </a:extLst>
          </p:cNvPr>
          <p:cNvSpPr>
            <a:spLocks noGrp="1"/>
          </p:cNvSpPr>
          <p:nvPr>
            <p:ph type="sldNum" sz="quarter" idx="12"/>
          </p:nvPr>
        </p:nvSpPr>
        <p:spPr/>
        <p:txBody>
          <a:bodyPr/>
          <a:lstStyle/>
          <a:p>
            <a:fld id="{ED5BC5E6-8978-4B50-BB80-3CD74E813A87}" type="slidenum">
              <a:rPr lang="zh-TW" altLang="en-US" smtClean="0">
                <a:solidFill>
                  <a:schemeClr val="tx1"/>
                </a:solidFill>
              </a:rPr>
              <a:t>26</a:t>
            </a:fld>
            <a:endParaRPr lang="zh-TW" altLang="en-US">
              <a:solidFill>
                <a:schemeClr val="tx1"/>
              </a:solidFill>
            </a:endParaRPr>
          </a:p>
        </p:txBody>
      </p:sp>
    </p:spTree>
    <p:extLst>
      <p:ext uri="{BB962C8B-B14F-4D97-AF65-F5344CB8AC3E}">
        <p14:creationId xmlns:p14="http://schemas.microsoft.com/office/powerpoint/2010/main" val="1400370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8FDF92F3-2629-4D3C-A431-BB9AB975739D}"/>
              </a:ext>
            </a:extLst>
          </p:cNvPr>
          <p:cNvSpPr>
            <a:spLocks noGrp="1"/>
          </p:cNvSpPr>
          <p:nvPr>
            <p:ph type="title"/>
          </p:nvPr>
        </p:nvSpPr>
        <p:spPr/>
        <p:txBody>
          <a:bodyPr>
            <a:normAutofit/>
          </a:bodyPr>
          <a:lstStyle/>
          <a:p>
            <a:r>
              <a:rPr lang="en-US" altLang="zh-TW" sz="6000" dirty="0">
                <a:solidFill>
                  <a:srgbClr val="5B9BD5">
                    <a:lumMod val="50000"/>
                  </a:srgbClr>
                </a:solidFill>
              </a:rPr>
              <a:t>Experimental - Discriminator</a:t>
            </a:r>
            <a:endParaRPr lang="zh-TW" altLang="en-US" dirty="0"/>
          </a:p>
        </p:txBody>
      </p:sp>
      <p:pic>
        <p:nvPicPr>
          <p:cNvPr id="4" name="內容版面配置區 3">
            <a:extLst>
              <a:ext uri="{FF2B5EF4-FFF2-40B4-BE49-F238E27FC236}">
                <a16:creationId xmlns:a16="http://schemas.microsoft.com/office/drawing/2014/main" id="{CE64F83B-00F7-4AF0-9D00-1E17B7F8C725}"/>
              </a:ext>
            </a:extLst>
          </p:cNvPr>
          <p:cNvPicPr>
            <a:picLocks noGrp="1" noChangeAspect="1"/>
          </p:cNvPicPr>
          <p:nvPr>
            <p:ph idx="1"/>
          </p:nvPr>
        </p:nvPicPr>
        <p:blipFill>
          <a:blip r:embed="rId3"/>
          <a:stretch>
            <a:fillRect/>
          </a:stretch>
        </p:blipFill>
        <p:spPr>
          <a:xfrm>
            <a:off x="2861811" y="2205581"/>
            <a:ext cx="6468378" cy="3591426"/>
          </a:xfrm>
          <a:prstGeom prst="rect">
            <a:avLst/>
          </a:prstGeom>
        </p:spPr>
      </p:pic>
      <p:sp>
        <p:nvSpPr>
          <p:cNvPr id="6" name="內容版面配置區 2">
            <a:extLst>
              <a:ext uri="{FF2B5EF4-FFF2-40B4-BE49-F238E27FC236}">
                <a16:creationId xmlns:a16="http://schemas.microsoft.com/office/drawing/2014/main" id="{6C9A21F3-DC36-4A66-AE5A-5415865FFEC1}"/>
              </a:ext>
            </a:extLst>
          </p:cNvPr>
          <p:cNvSpPr txBox="1">
            <a:spLocks/>
          </p:cNvSpPr>
          <p:nvPr/>
        </p:nvSpPr>
        <p:spPr>
          <a:xfrm>
            <a:off x="838200" y="5797007"/>
            <a:ext cx="10515600" cy="989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400" b="1" dirty="0">
                <a:solidFill>
                  <a:schemeClr val="accent5">
                    <a:lumMod val="50000"/>
                  </a:schemeClr>
                </a:solidFill>
              </a:rPr>
              <a:t>Finding 8: </a:t>
            </a:r>
            <a:r>
              <a:rPr lang="en-US" altLang="zh-TW" sz="2400" dirty="0">
                <a:solidFill>
                  <a:schemeClr val="accent5">
                    <a:lumMod val="50000"/>
                  </a:schemeClr>
                </a:solidFill>
              </a:rPr>
              <a:t>Model-generated reviews are detectable in the embedding space with high accuracy.</a:t>
            </a:r>
          </a:p>
        </p:txBody>
      </p:sp>
      <p:sp>
        <p:nvSpPr>
          <p:cNvPr id="3" name="投影片編號版面配置區 2">
            <a:extLst>
              <a:ext uri="{FF2B5EF4-FFF2-40B4-BE49-F238E27FC236}">
                <a16:creationId xmlns:a16="http://schemas.microsoft.com/office/drawing/2014/main" id="{535FBBAC-45AF-4657-BA68-5078F7796C5F}"/>
              </a:ext>
            </a:extLst>
          </p:cNvPr>
          <p:cNvSpPr>
            <a:spLocks noGrp="1"/>
          </p:cNvSpPr>
          <p:nvPr>
            <p:ph type="sldNum" sz="quarter" idx="12"/>
          </p:nvPr>
        </p:nvSpPr>
        <p:spPr/>
        <p:txBody>
          <a:bodyPr/>
          <a:lstStyle/>
          <a:p>
            <a:fld id="{ED5BC5E6-8978-4B50-BB80-3CD74E813A87}" type="slidenum">
              <a:rPr lang="zh-TW" altLang="en-US" smtClean="0">
                <a:solidFill>
                  <a:schemeClr val="tx1"/>
                </a:solidFill>
              </a:rPr>
              <a:t>27</a:t>
            </a:fld>
            <a:endParaRPr lang="zh-TW" altLang="en-US">
              <a:solidFill>
                <a:schemeClr val="tx1"/>
              </a:solidFill>
            </a:endParaRPr>
          </a:p>
        </p:txBody>
      </p:sp>
    </p:spTree>
    <p:extLst>
      <p:ext uri="{BB962C8B-B14F-4D97-AF65-F5344CB8AC3E}">
        <p14:creationId xmlns:p14="http://schemas.microsoft.com/office/powerpoint/2010/main" val="310404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283FFB-1BA2-4C79-9BF4-E54F53D90082}"/>
              </a:ext>
            </a:extLst>
          </p:cNvPr>
          <p:cNvSpPr>
            <a:spLocks noGrp="1"/>
          </p:cNvSpPr>
          <p:nvPr>
            <p:ph type="title"/>
          </p:nvPr>
        </p:nvSpPr>
        <p:spPr/>
        <p:txBody>
          <a:bodyPr>
            <a:normAutofit/>
          </a:bodyPr>
          <a:lstStyle/>
          <a:p>
            <a:r>
              <a:rPr lang="en-US" altLang="zh-TW" sz="6000" dirty="0">
                <a:solidFill>
                  <a:schemeClr val="accent5">
                    <a:lumMod val="50000"/>
                  </a:schemeClr>
                </a:solidFill>
              </a:rPr>
              <a:t>OUTLINE</a:t>
            </a:r>
            <a:endParaRPr lang="zh-TW" altLang="en-US" sz="6000" dirty="0"/>
          </a:p>
        </p:txBody>
      </p:sp>
      <p:sp>
        <p:nvSpPr>
          <p:cNvPr id="3" name="內容版面配置區 2">
            <a:extLst>
              <a:ext uri="{FF2B5EF4-FFF2-40B4-BE49-F238E27FC236}">
                <a16:creationId xmlns:a16="http://schemas.microsoft.com/office/drawing/2014/main" id="{71E4E2F2-AE18-42E2-B9FF-1220D82E0CAF}"/>
              </a:ext>
            </a:extLst>
          </p:cNvPr>
          <p:cNvSpPr>
            <a:spLocks noGrp="1"/>
          </p:cNvSpPr>
          <p:nvPr>
            <p:ph idx="1"/>
          </p:nvPr>
        </p:nvSpPr>
        <p:spPr/>
        <p:txBody>
          <a:bodyPr>
            <a:normAutofit/>
          </a:bodyPr>
          <a:lstStyle/>
          <a:p>
            <a:r>
              <a:rPr lang="en-US" altLang="zh-TW" sz="4000" dirty="0">
                <a:solidFill>
                  <a:schemeClr val="bg1">
                    <a:lumMod val="75000"/>
                  </a:schemeClr>
                </a:solidFill>
              </a:rPr>
              <a:t>Introduction</a:t>
            </a:r>
          </a:p>
          <a:p>
            <a:r>
              <a:rPr lang="en-US" altLang="zh-TW" sz="4000" dirty="0">
                <a:solidFill>
                  <a:schemeClr val="bg1">
                    <a:lumMod val="75000"/>
                  </a:schemeClr>
                </a:solidFill>
              </a:rPr>
              <a:t>Method</a:t>
            </a:r>
          </a:p>
          <a:p>
            <a:r>
              <a:rPr lang="en-US" altLang="zh-TW" sz="4000" dirty="0">
                <a:solidFill>
                  <a:schemeClr val="bg1">
                    <a:lumMod val="75000"/>
                  </a:schemeClr>
                </a:solidFill>
              </a:rPr>
              <a:t>Experiment</a:t>
            </a:r>
          </a:p>
          <a:p>
            <a:r>
              <a:rPr lang="en-US" altLang="zh-TW" sz="4000" dirty="0"/>
              <a:t>Conclusion</a:t>
            </a:r>
            <a:endParaRPr lang="zh-TW" altLang="en-US" sz="4000" dirty="0"/>
          </a:p>
          <a:p>
            <a:pPr marL="0" indent="0">
              <a:buNone/>
            </a:pPr>
            <a:endParaRPr lang="zh-TW" altLang="en-US" sz="4000" dirty="0"/>
          </a:p>
        </p:txBody>
      </p:sp>
      <p:sp>
        <p:nvSpPr>
          <p:cNvPr id="5" name="投影片編號版面配置區 4">
            <a:extLst>
              <a:ext uri="{FF2B5EF4-FFF2-40B4-BE49-F238E27FC236}">
                <a16:creationId xmlns:a16="http://schemas.microsoft.com/office/drawing/2014/main" id="{E39DB8D5-6CA9-4BC6-ABD5-8E971E9ADD94}"/>
              </a:ext>
            </a:extLst>
          </p:cNvPr>
          <p:cNvSpPr>
            <a:spLocks noGrp="1"/>
          </p:cNvSpPr>
          <p:nvPr>
            <p:ph type="sldNum" sz="quarter" idx="12"/>
          </p:nvPr>
        </p:nvSpPr>
        <p:spPr/>
        <p:txBody>
          <a:bodyPr/>
          <a:lstStyle/>
          <a:p>
            <a:fld id="{ED5BC5E6-8978-4B50-BB80-3CD74E813A87}" type="slidenum">
              <a:rPr lang="zh-TW" altLang="en-US" smtClean="0">
                <a:solidFill>
                  <a:schemeClr val="tx1"/>
                </a:solidFill>
              </a:rPr>
              <a:t>28</a:t>
            </a:fld>
            <a:endParaRPr lang="zh-TW" altLang="en-US">
              <a:solidFill>
                <a:schemeClr val="tx1"/>
              </a:solidFill>
            </a:endParaRPr>
          </a:p>
        </p:txBody>
      </p:sp>
    </p:spTree>
    <p:extLst>
      <p:ext uri="{BB962C8B-B14F-4D97-AF65-F5344CB8AC3E}">
        <p14:creationId xmlns:p14="http://schemas.microsoft.com/office/powerpoint/2010/main" val="810132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892B6231-AA2F-4EC6-98C9-C288C8496523}"/>
              </a:ext>
            </a:extLst>
          </p:cNvPr>
          <p:cNvSpPr>
            <a:spLocks noGrp="1"/>
          </p:cNvSpPr>
          <p:nvPr>
            <p:ph type="title"/>
          </p:nvPr>
        </p:nvSpPr>
        <p:spPr/>
        <p:txBody>
          <a:bodyPr/>
          <a:lstStyle/>
          <a:p>
            <a:r>
              <a:rPr lang="en-US" altLang="zh-TW" sz="6000" dirty="0">
                <a:solidFill>
                  <a:srgbClr val="5B9BD5">
                    <a:lumMod val="50000"/>
                  </a:srgbClr>
                </a:solidFill>
              </a:rPr>
              <a:t>Conclusion</a:t>
            </a:r>
            <a:endParaRPr lang="zh-TW" altLang="en-US" dirty="0"/>
          </a:p>
        </p:txBody>
      </p:sp>
      <p:sp>
        <p:nvSpPr>
          <p:cNvPr id="3" name="內容版面配置區 2">
            <a:extLst>
              <a:ext uri="{FF2B5EF4-FFF2-40B4-BE49-F238E27FC236}">
                <a16:creationId xmlns:a16="http://schemas.microsoft.com/office/drawing/2014/main" id="{A3109FF4-B7E0-4263-92F9-3F1C5933AB3D}"/>
              </a:ext>
            </a:extLst>
          </p:cNvPr>
          <p:cNvSpPr>
            <a:spLocks noGrp="1"/>
          </p:cNvSpPr>
          <p:nvPr>
            <p:ph idx="1"/>
          </p:nvPr>
        </p:nvSpPr>
        <p:spPr/>
        <p:txBody>
          <a:bodyPr/>
          <a:lstStyle/>
          <a:p>
            <a:r>
              <a:rPr lang="en-US" altLang="zh-TW" dirty="0">
                <a:solidFill>
                  <a:schemeClr val="accent5">
                    <a:lumMod val="50000"/>
                  </a:schemeClr>
                </a:solidFill>
              </a:rPr>
              <a:t>Develop a universal model to learn general linguistic patterns in review domain and transfer this knowledge to the domain-specific language.</a:t>
            </a:r>
          </a:p>
          <a:p>
            <a:r>
              <a:rPr lang="en-US" altLang="zh-TW" dirty="0">
                <a:solidFill>
                  <a:schemeClr val="accent5">
                    <a:lumMod val="50000"/>
                  </a:schemeClr>
                </a:solidFill>
              </a:rPr>
              <a:t>Generate high quality reviews which are competitive with real reviews and can pass the quality test by both computational-based detectors and human evaluators.</a:t>
            </a:r>
          </a:p>
          <a:p>
            <a:r>
              <a:rPr lang="en-US" altLang="zh-TW" dirty="0">
                <a:solidFill>
                  <a:schemeClr val="accent5">
                    <a:lumMod val="50000"/>
                  </a:schemeClr>
                </a:solidFill>
              </a:rPr>
              <a:t>Demonstrate that synthetic reviews do not completely mimic the true distribution of real reviews, so that is a powerful signal to detect automated fake reviews.</a:t>
            </a:r>
            <a:endParaRPr lang="zh-TW" altLang="en-US" dirty="0">
              <a:solidFill>
                <a:schemeClr val="accent5">
                  <a:lumMod val="50000"/>
                </a:schemeClr>
              </a:solidFill>
            </a:endParaRPr>
          </a:p>
        </p:txBody>
      </p:sp>
      <p:sp>
        <p:nvSpPr>
          <p:cNvPr id="5" name="投影片編號版面配置區 4">
            <a:extLst>
              <a:ext uri="{FF2B5EF4-FFF2-40B4-BE49-F238E27FC236}">
                <a16:creationId xmlns:a16="http://schemas.microsoft.com/office/drawing/2014/main" id="{DBD8729F-B19C-4D4C-9AF4-798220237F32}"/>
              </a:ext>
            </a:extLst>
          </p:cNvPr>
          <p:cNvSpPr>
            <a:spLocks noGrp="1"/>
          </p:cNvSpPr>
          <p:nvPr>
            <p:ph type="sldNum" sz="quarter" idx="12"/>
          </p:nvPr>
        </p:nvSpPr>
        <p:spPr/>
        <p:txBody>
          <a:bodyPr/>
          <a:lstStyle/>
          <a:p>
            <a:fld id="{ED5BC5E6-8978-4B50-BB80-3CD74E813A87}" type="slidenum">
              <a:rPr lang="zh-TW" altLang="en-US" smtClean="0">
                <a:solidFill>
                  <a:schemeClr val="tx1"/>
                </a:solidFill>
              </a:rPr>
              <a:t>29</a:t>
            </a:fld>
            <a:endParaRPr lang="zh-TW" altLang="en-US">
              <a:solidFill>
                <a:schemeClr val="tx1"/>
              </a:solidFill>
            </a:endParaRPr>
          </a:p>
        </p:txBody>
      </p:sp>
    </p:spTree>
    <p:extLst>
      <p:ext uri="{BB962C8B-B14F-4D97-AF65-F5344CB8AC3E}">
        <p14:creationId xmlns:p14="http://schemas.microsoft.com/office/powerpoint/2010/main" val="211514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EE00CD-0691-46F1-8BC1-22196D593551}"/>
              </a:ext>
            </a:extLst>
          </p:cNvPr>
          <p:cNvSpPr>
            <a:spLocks noGrp="1"/>
          </p:cNvSpPr>
          <p:nvPr>
            <p:ph type="title"/>
          </p:nvPr>
        </p:nvSpPr>
        <p:spPr/>
        <p:txBody>
          <a:bodyPr>
            <a:normAutofit/>
          </a:bodyPr>
          <a:lstStyle/>
          <a:p>
            <a:r>
              <a:rPr lang="en-US" altLang="zh-TW" sz="6000" dirty="0">
                <a:solidFill>
                  <a:schemeClr val="accent5">
                    <a:lumMod val="50000"/>
                  </a:schemeClr>
                </a:solidFill>
              </a:rPr>
              <a:t>Introduction – Crowd of Workers</a:t>
            </a:r>
            <a:endParaRPr lang="zh-TW" altLang="en-US" sz="6000" dirty="0">
              <a:solidFill>
                <a:schemeClr val="accent5">
                  <a:lumMod val="50000"/>
                </a:schemeClr>
              </a:solidFill>
            </a:endParaRPr>
          </a:p>
        </p:txBody>
      </p:sp>
      <p:sp>
        <p:nvSpPr>
          <p:cNvPr id="4" name="箭號: 向右 3">
            <a:extLst>
              <a:ext uri="{FF2B5EF4-FFF2-40B4-BE49-F238E27FC236}">
                <a16:creationId xmlns:a16="http://schemas.microsoft.com/office/drawing/2014/main" id="{7742F3DB-53A1-407C-A074-09010F20CC76}"/>
              </a:ext>
            </a:extLst>
          </p:cNvPr>
          <p:cNvSpPr/>
          <p:nvPr/>
        </p:nvSpPr>
        <p:spPr>
          <a:xfrm>
            <a:off x="4823460" y="3368070"/>
            <a:ext cx="1737360" cy="502920"/>
          </a:xfrm>
          <a:prstGeom prst="rightArrow">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solidFill>
                <a:schemeClr val="accent5">
                  <a:lumMod val="75000"/>
                </a:schemeClr>
              </a:solidFill>
            </a:endParaRPr>
          </a:p>
        </p:txBody>
      </p:sp>
      <p:sp>
        <p:nvSpPr>
          <p:cNvPr id="5" name="文字方塊 4">
            <a:extLst>
              <a:ext uri="{FF2B5EF4-FFF2-40B4-BE49-F238E27FC236}">
                <a16:creationId xmlns:a16="http://schemas.microsoft.com/office/drawing/2014/main" id="{4DCA0F8B-776D-47D8-8DB6-2A146F905C2C}"/>
              </a:ext>
            </a:extLst>
          </p:cNvPr>
          <p:cNvSpPr txBox="1"/>
          <p:nvPr/>
        </p:nvSpPr>
        <p:spPr>
          <a:xfrm>
            <a:off x="4747260" y="1798410"/>
            <a:ext cx="1889760" cy="1077218"/>
          </a:xfrm>
          <a:prstGeom prst="rect">
            <a:avLst/>
          </a:prstGeom>
          <a:noFill/>
        </p:spPr>
        <p:txBody>
          <a:bodyPr wrap="square" rtlCol="0">
            <a:spAutoFit/>
          </a:bodyPr>
          <a:lstStyle/>
          <a:p>
            <a:pPr algn="ctr"/>
            <a:r>
              <a:rPr lang="en-US" altLang="zh-TW" sz="3200" dirty="0">
                <a:solidFill>
                  <a:schemeClr val="accent5">
                    <a:lumMod val="75000"/>
                  </a:schemeClr>
                </a:solidFill>
              </a:rPr>
              <a:t>Paid in exchange</a:t>
            </a:r>
            <a:endParaRPr lang="zh-TW" altLang="en-US" sz="3200" dirty="0">
              <a:solidFill>
                <a:schemeClr val="accent5">
                  <a:lumMod val="75000"/>
                </a:schemeClr>
              </a:solidFill>
            </a:endParaRPr>
          </a:p>
        </p:txBody>
      </p:sp>
      <p:sp>
        <p:nvSpPr>
          <p:cNvPr id="7" name="文字方塊 6">
            <a:extLst>
              <a:ext uri="{FF2B5EF4-FFF2-40B4-BE49-F238E27FC236}">
                <a16:creationId xmlns:a16="http://schemas.microsoft.com/office/drawing/2014/main" id="{D3415B65-6A58-404D-8A70-4EB16A6B144E}"/>
              </a:ext>
            </a:extLst>
          </p:cNvPr>
          <p:cNvSpPr txBox="1"/>
          <p:nvPr/>
        </p:nvSpPr>
        <p:spPr>
          <a:xfrm>
            <a:off x="1169997" y="1884323"/>
            <a:ext cx="3312002" cy="584775"/>
          </a:xfrm>
          <a:prstGeom prst="rect">
            <a:avLst/>
          </a:prstGeom>
          <a:noFill/>
        </p:spPr>
        <p:txBody>
          <a:bodyPr wrap="square" rtlCol="0">
            <a:spAutoFit/>
          </a:bodyPr>
          <a:lstStyle/>
          <a:p>
            <a:pPr algn="ctr"/>
            <a:r>
              <a:rPr lang="en-US" altLang="zh-TW" sz="3200" dirty="0">
                <a:solidFill>
                  <a:schemeClr val="accent5">
                    <a:lumMod val="75000"/>
                  </a:schemeClr>
                </a:solidFill>
              </a:rPr>
              <a:t>Crowd of Workers</a:t>
            </a:r>
            <a:endParaRPr lang="zh-TW" altLang="en-US" sz="3200" dirty="0">
              <a:solidFill>
                <a:schemeClr val="accent5">
                  <a:lumMod val="75000"/>
                </a:schemeClr>
              </a:solidFill>
            </a:endParaRPr>
          </a:p>
        </p:txBody>
      </p:sp>
      <p:pic>
        <p:nvPicPr>
          <p:cNvPr id="1030" name="Picture 6" descr="Hacker Group Images, Stock Photos &amp; Vectors | Shutterstock">
            <a:extLst>
              <a:ext uri="{FF2B5EF4-FFF2-40B4-BE49-F238E27FC236}">
                <a16:creationId xmlns:a16="http://schemas.microsoft.com/office/drawing/2014/main" id="{C2158E04-0996-4E72-828A-C370612EAB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822"/>
          <a:stretch/>
        </p:blipFill>
        <p:spPr bwMode="auto">
          <a:xfrm>
            <a:off x="1169997" y="2662733"/>
            <a:ext cx="3363903" cy="18915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re is How to Sort Out Fake Amazon Product Reviews">
            <a:extLst>
              <a:ext uri="{FF2B5EF4-FFF2-40B4-BE49-F238E27FC236}">
                <a16:creationId xmlns:a16="http://schemas.microsoft.com/office/drawing/2014/main" id="{007C3442-3AB0-476C-823D-911DD6CD68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588"/>
          <a:stretch/>
        </p:blipFill>
        <p:spPr bwMode="auto">
          <a:xfrm>
            <a:off x="6774180" y="2984213"/>
            <a:ext cx="5175343" cy="1248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CD89D6DB-1AAC-4FE4-828D-517EFBC805B7}"/>
              </a:ext>
            </a:extLst>
          </p:cNvPr>
          <p:cNvSpPr/>
          <p:nvPr/>
        </p:nvSpPr>
        <p:spPr>
          <a:xfrm>
            <a:off x="7782252" y="2055872"/>
            <a:ext cx="3422796" cy="584775"/>
          </a:xfrm>
          <a:prstGeom prst="rect">
            <a:avLst/>
          </a:prstGeom>
        </p:spPr>
        <p:txBody>
          <a:bodyPr wrap="none">
            <a:spAutoFit/>
          </a:bodyPr>
          <a:lstStyle/>
          <a:p>
            <a:r>
              <a:rPr lang="en-US" altLang="zh-TW" sz="3200" dirty="0">
                <a:solidFill>
                  <a:schemeClr val="accent5">
                    <a:lumMod val="75000"/>
                  </a:schemeClr>
                </a:solidFill>
              </a:rPr>
              <a:t>for positive reviews</a:t>
            </a:r>
            <a:endParaRPr lang="zh-TW" altLang="en-US" sz="3200" dirty="0"/>
          </a:p>
        </p:txBody>
      </p:sp>
      <p:sp>
        <p:nvSpPr>
          <p:cNvPr id="8" name="矩形 7">
            <a:extLst>
              <a:ext uri="{FF2B5EF4-FFF2-40B4-BE49-F238E27FC236}">
                <a16:creationId xmlns:a16="http://schemas.microsoft.com/office/drawing/2014/main" id="{93320972-FDD8-403D-A41F-58341E69AD43}"/>
              </a:ext>
            </a:extLst>
          </p:cNvPr>
          <p:cNvSpPr/>
          <p:nvPr/>
        </p:nvSpPr>
        <p:spPr>
          <a:xfrm>
            <a:off x="433953" y="4747923"/>
            <a:ext cx="11515570" cy="1877437"/>
          </a:xfrm>
          <a:prstGeom prst="rect">
            <a:avLst/>
          </a:prstGeom>
        </p:spPr>
        <p:txBody>
          <a:bodyPr wrap="square">
            <a:spAutoFit/>
          </a:bodyPr>
          <a:lstStyle/>
          <a:p>
            <a:r>
              <a:rPr lang="en-US" altLang="zh-TW" sz="3200" dirty="0">
                <a:solidFill>
                  <a:schemeClr val="accent5">
                    <a:lumMod val="75000"/>
                  </a:schemeClr>
                </a:solidFill>
              </a:rPr>
              <a:t>Features:</a:t>
            </a:r>
          </a:p>
          <a:p>
            <a:pPr marL="514350" indent="-514350">
              <a:buFont typeface="+mj-lt"/>
              <a:buAutoNum type="arabicPeriod"/>
            </a:pPr>
            <a:r>
              <a:rPr lang="en-US" altLang="zh-TW" sz="2800" dirty="0">
                <a:solidFill>
                  <a:schemeClr val="accent5">
                    <a:lumMod val="75000"/>
                  </a:schemeClr>
                </a:solidFill>
              </a:rPr>
              <a:t>Often go undetected by modern detection algorithms that focus on review content.</a:t>
            </a:r>
          </a:p>
          <a:p>
            <a:pPr marL="514350" indent="-514350">
              <a:buFont typeface="+mj-lt"/>
              <a:buAutoNum type="arabicPeriod"/>
            </a:pPr>
            <a:r>
              <a:rPr lang="en-US" altLang="zh-TW" sz="2800" dirty="0">
                <a:solidFill>
                  <a:schemeClr val="accent5">
                    <a:lumMod val="75000"/>
                  </a:schemeClr>
                </a:solidFill>
              </a:rPr>
              <a:t>Leave manipulation traces.</a:t>
            </a:r>
            <a:endParaRPr lang="zh-TW" altLang="en-US" sz="2800" dirty="0">
              <a:solidFill>
                <a:schemeClr val="accent5">
                  <a:lumMod val="75000"/>
                </a:schemeClr>
              </a:solidFill>
            </a:endParaRPr>
          </a:p>
        </p:txBody>
      </p:sp>
      <p:sp>
        <p:nvSpPr>
          <p:cNvPr id="9" name="投影片編號版面配置區 8">
            <a:extLst>
              <a:ext uri="{FF2B5EF4-FFF2-40B4-BE49-F238E27FC236}">
                <a16:creationId xmlns:a16="http://schemas.microsoft.com/office/drawing/2014/main" id="{39E135C1-CAA5-401D-ACF9-E12FD16A1034}"/>
              </a:ext>
            </a:extLst>
          </p:cNvPr>
          <p:cNvSpPr>
            <a:spLocks noGrp="1"/>
          </p:cNvSpPr>
          <p:nvPr>
            <p:ph type="sldNum" sz="quarter" idx="12"/>
          </p:nvPr>
        </p:nvSpPr>
        <p:spPr/>
        <p:txBody>
          <a:bodyPr/>
          <a:lstStyle/>
          <a:p>
            <a:fld id="{ED5BC5E6-8978-4B50-BB80-3CD74E813A87}" type="slidenum">
              <a:rPr lang="zh-TW" altLang="en-US" smtClean="0">
                <a:solidFill>
                  <a:schemeClr val="tx1"/>
                </a:solidFill>
              </a:rPr>
              <a:t>3</a:t>
            </a:fld>
            <a:endParaRPr lang="zh-TW" altLang="en-US" dirty="0">
              <a:solidFill>
                <a:schemeClr val="tx1"/>
              </a:solidFill>
            </a:endParaRPr>
          </a:p>
        </p:txBody>
      </p:sp>
    </p:spTree>
    <p:extLst>
      <p:ext uri="{BB962C8B-B14F-4D97-AF65-F5344CB8AC3E}">
        <p14:creationId xmlns:p14="http://schemas.microsoft.com/office/powerpoint/2010/main" val="34439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EE00CD-0691-46F1-8BC1-22196D593551}"/>
              </a:ext>
            </a:extLst>
          </p:cNvPr>
          <p:cNvSpPr>
            <a:spLocks noGrp="1"/>
          </p:cNvSpPr>
          <p:nvPr>
            <p:ph type="title"/>
          </p:nvPr>
        </p:nvSpPr>
        <p:spPr/>
        <p:txBody>
          <a:bodyPr>
            <a:normAutofit/>
          </a:bodyPr>
          <a:lstStyle/>
          <a:p>
            <a:r>
              <a:rPr lang="en-US" altLang="zh-TW" sz="6000" dirty="0">
                <a:solidFill>
                  <a:schemeClr val="accent5">
                    <a:lumMod val="50000"/>
                  </a:schemeClr>
                </a:solidFill>
              </a:rPr>
              <a:t>Introduction – Deep Learning</a:t>
            </a:r>
            <a:endParaRPr lang="zh-TW" altLang="en-US" sz="6000" dirty="0">
              <a:solidFill>
                <a:schemeClr val="accent5">
                  <a:lumMod val="50000"/>
                </a:schemeClr>
              </a:solidFill>
            </a:endParaRPr>
          </a:p>
        </p:txBody>
      </p:sp>
      <p:sp>
        <p:nvSpPr>
          <p:cNvPr id="4" name="箭號: 向右 3">
            <a:extLst>
              <a:ext uri="{FF2B5EF4-FFF2-40B4-BE49-F238E27FC236}">
                <a16:creationId xmlns:a16="http://schemas.microsoft.com/office/drawing/2014/main" id="{7742F3DB-53A1-407C-A074-09010F20CC76}"/>
              </a:ext>
            </a:extLst>
          </p:cNvPr>
          <p:cNvSpPr/>
          <p:nvPr/>
        </p:nvSpPr>
        <p:spPr>
          <a:xfrm>
            <a:off x="4861560" y="3368070"/>
            <a:ext cx="1737360" cy="502920"/>
          </a:xfrm>
          <a:prstGeom prst="rightArrow">
            <a:avLst/>
          </a:prstGeom>
          <a:solidFill>
            <a:srgbClr val="0070C0"/>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solidFill>
                <a:schemeClr val="accent5">
                  <a:lumMod val="75000"/>
                </a:schemeClr>
              </a:solidFill>
            </a:endParaRPr>
          </a:p>
        </p:txBody>
      </p:sp>
      <p:sp>
        <p:nvSpPr>
          <p:cNvPr id="5" name="文字方塊 4">
            <a:extLst>
              <a:ext uri="{FF2B5EF4-FFF2-40B4-BE49-F238E27FC236}">
                <a16:creationId xmlns:a16="http://schemas.microsoft.com/office/drawing/2014/main" id="{4DCA0F8B-776D-47D8-8DB6-2A146F905C2C}"/>
              </a:ext>
            </a:extLst>
          </p:cNvPr>
          <p:cNvSpPr txBox="1"/>
          <p:nvPr/>
        </p:nvSpPr>
        <p:spPr>
          <a:xfrm>
            <a:off x="4333241" y="1798410"/>
            <a:ext cx="2611502" cy="1569660"/>
          </a:xfrm>
          <a:prstGeom prst="rect">
            <a:avLst/>
          </a:prstGeom>
          <a:noFill/>
        </p:spPr>
        <p:txBody>
          <a:bodyPr wrap="square" rtlCol="0">
            <a:spAutoFit/>
          </a:bodyPr>
          <a:lstStyle/>
          <a:p>
            <a:pPr algn="ctr"/>
            <a:r>
              <a:rPr lang="en-US" altLang="zh-TW" sz="3200" dirty="0">
                <a:solidFill>
                  <a:schemeClr val="accent5">
                    <a:lumMod val="75000"/>
                  </a:schemeClr>
                </a:solidFill>
              </a:rPr>
              <a:t>Automating review manipulation</a:t>
            </a:r>
            <a:endParaRPr lang="zh-TW" altLang="en-US" sz="3200" dirty="0">
              <a:solidFill>
                <a:schemeClr val="accent5">
                  <a:lumMod val="75000"/>
                </a:schemeClr>
              </a:solidFill>
            </a:endParaRPr>
          </a:p>
        </p:txBody>
      </p:sp>
      <p:sp>
        <p:nvSpPr>
          <p:cNvPr id="7" name="文字方塊 6">
            <a:extLst>
              <a:ext uri="{FF2B5EF4-FFF2-40B4-BE49-F238E27FC236}">
                <a16:creationId xmlns:a16="http://schemas.microsoft.com/office/drawing/2014/main" id="{D3415B65-6A58-404D-8A70-4EB16A6B144E}"/>
              </a:ext>
            </a:extLst>
          </p:cNvPr>
          <p:cNvSpPr txBox="1"/>
          <p:nvPr/>
        </p:nvSpPr>
        <p:spPr>
          <a:xfrm>
            <a:off x="913219" y="1948715"/>
            <a:ext cx="3312002" cy="584775"/>
          </a:xfrm>
          <a:prstGeom prst="rect">
            <a:avLst/>
          </a:prstGeom>
          <a:noFill/>
        </p:spPr>
        <p:txBody>
          <a:bodyPr wrap="square" rtlCol="0">
            <a:spAutoFit/>
          </a:bodyPr>
          <a:lstStyle/>
          <a:p>
            <a:pPr algn="ctr"/>
            <a:r>
              <a:rPr lang="en-US" altLang="zh-TW" sz="3200" dirty="0">
                <a:solidFill>
                  <a:schemeClr val="accent5">
                    <a:lumMod val="75000"/>
                  </a:schemeClr>
                </a:solidFill>
              </a:rPr>
              <a:t>Deep Learning</a:t>
            </a:r>
            <a:endParaRPr lang="zh-TW" altLang="en-US" sz="3200" dirty="0">
              <a:solidFill>
                <a:schemeClr val="accent5">
                  <a:lumMod val="75000"/>
                </a:schemeClr>
              </a:solidFill>
            </a:endParaRPr>
          </a:p>
        </p:txBody>
      </p:sp>
      <p:pic>
        <p:nvPicPr>
          <p:cNvPr id="1032" name="Picture 8" descr="Here is How to Sort Out Fake Amazon Product Reviews">
            <a:extLst>
              <a:ext uri="{FF2B5EF4-FFF2-40B4-BE49-F238E27FC236}">
                <a16:creationId xmlns:a16="http://schemas.microsoft.com/office/drawing/2014/main" id="{007C3442-3AB0-476C-823D-911DD6CD68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588"/>
          <a:stretch/>
        </p:blipFill>
        <p:spPr bwMode="auto">
          <a:xfrm>
            <a:off x="6812280" y="2984213"/>
            <a:ext cx="5175343" cy="1248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CD89D6DB-1AAC-4FE4-828D-517EFBC805B7}"/>
              </a:ext>
            </a:extLst>
          </p:cNvPr>
          <p:cNvSpPr/>
          <p:nvPr/>
        </p:nvSpPr>
        <p:spPr>
          <a:xfrm>
            <a:off x="7820352" y="2055872"/>
            <a:ext cx="3422796" cy="584775"/>
          </a:xfrm>
          <a:prstGeom prst="rect">
            <a:avLst/>
          </a:prstGeom>
        </p:spPr>
        <p:txBody>
          <a:bodyPr wrap="none">
            <a:spAutoFit/>
          </a:bodyPr>
          <a:lstStyle/>
          <a:p>
            <a:r>
              <a:rPr lang="en-US" altLang="zh-TW" sz="3200" dirty="0">
                <a:solidFill>
                  <a:schemeClr val="accent5">
                    <a:lumMod val="75000"/>
                  </a:schemeClr>
                </a:solidFill>
              </a:rPr>
              <a:t>for positive reviews</a:t>
            </a:r>
            <a:endParaRPr lang="zh-TW" altLang="en-US" sz="3200" dirty="0"/>
          </a:p>
        </p:txBody>
      </p:sp>
      <p:pic>
        <p:nvPicPr>
          <p:cNvPr id="12" name="Picture 2" descr="Top Article from 2019 - What is Deep Learning | RoboticsTomorrow">
            <a:extLst>
              <a:ext uri="{FF2B5EF4-FFF2-40B4-BE49-F238E27FC236}">
                <a16:creationId xmlns:a16="http://schemas.microsoft.com/office/drawing/2014/main" id="{90A4EB29-D7C0-4A2F-ADA5-F07906D74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00" y="2726501"/>
            <a:ext cx="3528040" cy="176402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C4749942-E09A-43F9-8838-A5850BC421E1}"/>
              </a:ext>
            </a:extLst>
          </p:cNvPr>
          <p:cNvSpPr/>
          <p:nvPr/>
        </p:nvSpPr>
        <p:spPr>
          <a:xfrm>
            <a:off x="387458" y="4737605"/>
            <a:ext cx="11600165" cy="1877437"/>
          </a:xfrm>
          <a:prstGeom prst="rect">
            <a:avLst/>
          </a:prstGeom>
        </p:spPr>
        <p:txBody>
          <a:bodyPr wrap="square">
            <a:spAutoFit/>
          </a:bodyPr>
          <a:lstStyle/>
          <a:p>
            <a:r>
              <a:rPr lang="en-US" altLang="zh-TW" sz="3200" dirty="0">
                <a:solidFill>
                  <a:schemeClr val="accent5">
                    <a:lumMod val="75000"/>
                  </a:schemeClr>
                </a:solidFill>
              </a:rPr>
              <a:t>Features: </a:t>
            </a:r>
          </a:p>
          <a:p>
            <a:pPr marL="514350" indent="-514350">
              <a:buFont typeface="+mj-lt"/>
              <a:buAutoNum type="arabicPeriod"/>
            </a:pPr>
            <a:r>
              <a:rPr lang="en-US" altLang="zh-TW" sz="2800" dirty="0">
                <a:solidFill>
                  <a:schemeClr val="accent5">
                    <a:lumMod val="75000"/>
                  </a:schemeClr>
                </a:solidFill>
              </a:rPr>
              <a:t>Scalability</a:t>
            </a:r>
          </a:p>
          <a:p>
            <a:pPr marL="514350" indent="-514350">
              <a:buFont typeface="+mj-lt"/>
              <a:buAutoNum type="arabicPeriod"/>
            </a:pPr>
            <a:r>
              <a:rPr lang="en-US" altLang="zh-TW" sz="2800" dirty="0">
                <a:solidFill>
                  <a:schemeClr val="accent5">
                    <a:lumMod val="75000"/>
                  </a:schemeClr>
                </a:solidFill>
              </a:rPr>
              <a:t>Increased Deception</a:t>
            </a:r>
          </a:p>
          <a:p>
            <a:pPr marL="514350" indent="-514350">
              <a:buFont typeface="+mj-lt"/>
              <a:buAutoNum type="arabicPeriod"/>
            </a:pPr>
            <a:r>
              <a:rPr lang="en-US" altLang="zh-TW" sz="2800" dirty="0">
                <a:solidFill>
                  <a:schemeClr val="accent5">
                    <a:lumMod val="75000"/>
                  </a:schemeClr>
                </a:solidFill>
              </a:rPr>
              <a:t>generating high quality reviews that are readable by humans is a challenge</a:t>
            </a:r>
            <a:endParaRPr lang="zh-TW" altLang="en-US" sz="2800" dirty="0">
              <a:solidFill>
                <a:schemeClr val="accent5">
                  <a:lumMod val="75000"/>
                </a:schemeClr>
              </a:solidFill>
            </a:endParaRPr>
          </a:p>
        </p:txBody>
      </p:sp>
      <p:sp>
        <p:nvSpPr>
          <p:cNvPr id="8" name="投影片編號版面配置區 7">
            <a:extLst>
              <a:ext uri="{FF2B5EF4-FFF2-40B4-BE49-F238E27FC236}">
                <a16:creationId xmlns:a16="http://schemas.microsoft.com/office/drawing/2014/main" id="{8D06A243-0D8B-45A9-8E2D-509CC7FD2AC1}"/>
              </a:ext>
            </a:extLst>
          </p:cNvPr>
          <p:cNvSpPr>
            <a:spLocks noGrp="1"/>
          </p:cNvSpPr>
          <p:nvPr>
            <p:ph type="sldNum" sz="quarter" idx="12"/>
          </p:nvPr>
        </p:nvSpPr>
        <p:spPr/>
        <p:txBody>
          <a:bodyPr vert="horz" lIns="91440" tIns="45720" rIns="91440" bIns="45720" rtlCol="0" anchor="ctr"/>
          <a:lstStyle/>
          <a:p>
            <a:fld id="{ED5BC5E6-8978-4B50-BB80-3CD74E813A87}" type="slidenum">
              <a:rPr lang="zh-TW" altLang="en-US">
                <a:solidFill>
                  <a:schemeClr val="tx1"/>
                </a:solidFill>
              </a:rPr>
              <a:pPr/>
              <a:t>4</a:t>
            </a:fld>
            <a:endParaRPr lang="zh-TW" altLang="en-US">
              <a:solidFill>
                <a:schemeClr val="tx1"/>
              </a:solidFill>
            </a:endParaRPr>
          </a:p>
        </p:txBody>
      </p:sp>
    </p:spTree>
    <p:extLst>
      <p:ext uri="{BB962C8B-B14F-4D97-AF65-F5344CB8AC3E}">
        <p14:creationId xmlns:p14="http://schemas.microsoft.com/office/powerpoint/2010/main" val="152629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283FFB-1BA2-4C79-9BF4-E54F53D90082}"/>
              </a:ext>
            </a:extLst>
          </p:cNvPr>
          <p:cNvSpPr>
            <a:spLocks noGrp="1"/>
          </p:cNvSpPr>
          <p:nvPr>
            <p:ph type="title"/>
          </p:nvPr>
        </p:nvSpPr>
        <p:spPr/>
        <p:txBody>
          <a:bodyPr>
            <a:normAutofit/>
          </a:bodyPr>
          <a:lstStyle/>
          <a:p>
            <a:r>
              <a:rPr lang="en-US" altLang="zh-TW" sz="6000" dirty="0">
                <a:solidFill>
                  <a:schemeClr val="accent5">
                    <a:lumMod val="50000"/>
                  </a:schemeClr>
                </a:solidFill>
              </a:rPr>
              <a:t>OUTLINE</a:t>
            </a:r>
            <a:endParaRPr lang="zh-TW" altLang="en-US" sz="6000" dirty="0"/>
          </a:p>
        </p:txBody>
      </p:sp>
      <p:sp>
        <p:nvSpPr>
          <p:cNvPr id="3" name="內容版面配置區 2">
            <a:extLst>
              <a:ext uri="{FF2B5EF4-FFF2-40B4-BE49-F238E27FC236}">
                <a16:creationId xmlns:a16="http://schemas.microsoft.com/office/drawing/2014/main" id="{71E4E2F2-AE18-42E2-B9FF-1220D82E0CAF}"/>
              </a:ext>
            </a:extLst>
          </p:cNvPr>
          <p:cNvSpPr>
            <a:spLocks noGrp="1"/>
          </p:cNvSpPr>
          <p:nvPr>
            <p:ph idx="1"/>
          </p:nvPr>
        </p:nvSpPr>
        <p:spPr/>
        <p:txBody>
          <a:bodyPr>
            <a:normAutofit/>
          </a:bodyPr>
          <a:lstStyle/>
          <a:p>
            <a:r>
              <a:rPr lang="en-US" altLang="zh-TW" sz="4000" dirty="0">
                <a:solidFill>
                  <a:schemeClr val="bg1">
                    <a:lumMod val="75000"/>
                  </a:schemeClr>
                </a:solidFill>
              </a:rPr>
              <a:t>Introduction</a:t>
            </a:r>
          </a:p>
          <a:p>
            <a:r>
              <a:rPr lang="en-US" altLang="zh-TW" sz="4000" dirty="0"/>
              <a:t>Method</a:t>
            </a:r>
          </a:p>
          <a:p>
            <a:r>
              <a:rPr lang="en-US" altLang="zh-TW" sz="4000" dirty="0">
                <a:solidFill>
                  <a:schemeClr val="bg1">
                    <a:lumMod val="75000"/>
                  </a:schemeClr>
                </a:solidFill>
              </a:rPr>
              <a:t>Experiment</a:t>
            </a:r>
          </a:p>
          <a:p>
            <a:r>
              <a:rPr lang="en-US" altLang="zh-TW" sz="4000" dirty="0">
                <a:solidFill>
                  <a:schemeClr val="bg1">
                    <a:lumMod val="75000"/>
                  </a:schemeClr>
                </a:solidFill>
              </a:rPr>
              <a:t>Conclusion</a:t>
            </a:r>
            <a:endParaRPr lang="zh-TW" altLang="en-US" sz="4000" dirty="0">
              <a:solidFill>
                <a:schemeClr val="bg1">
                  <a:lumMod val="75000"/>
                </a:schemeClr>
              </a:solidFill>
            </a:endParaRPr>
          </a:p>
          <a:p>
            <a:pPr marL="0" indent="0">
              <a:buNone/>
            </a:pPr>
            <a:endParaRPr lang="zh-TW" altLang="en-US" sz="4000" dirty="0"/>
          </a:p>
        </p:txBody>
      </p:sp>
      <p:sp>
        <p:nvSpPr>
          <p:cNvPr id="5" name="投影片編號版面配置區 4">
            <a:extLst>
              <a:ext uri="{FF2B5EF4-FFF2-40B4-BE49-F238E27FC236}">
                <a16:creationId xmlns:a16="http://schemas.microsoft.com/office/drawing/2014/main" id="{90C39C37-E4FA-4A25-8724-972D22DA5D2B}"/>
              </a:ext>
            </a:extLst>
          </p:cNvPr>
          <p:cNvSpPr>
            <a:spLocks noGrp="1"/>
          </p:cNvSpPr>
          <p:nvPr>
            <p:ph type="sldNum" sz="quarter" idx="12"/>
          </p:nvPr>
        </p:nvSpPr>
        <p:spPr/>
        <p:txBody>
          <a:bodyPr vert="horz" lIns="91440" tIns="45720" rIns="91440" bIns="45720" rtlCol="0" anchor="ctr"/>
          <a:lstStyle/>
          <a:p>
            <a:fld id="{ED5BC5E6-8978-4B50-BB80-3CD74E813A87}" type="slidenum">
              <a:rPr lang="zh-TW" altLang="en-US">
                <a:solidFill>
                  <a:schemeClr val="tx1"/>
                </a:solidFill>
              </a:rPr>
              <a:pPr/>
              <a:t>5</a:t>
            </a:fld>
            <a:endParaRPr lang="zh-TW" altLang="en-US">
              <a:solidFill>
                <a:schemeClr val="tx1"/>
              </a:solidFill>
            </a:endParaRPr>
          </a:p>
        </p:txBody>
      </p:sp>
    </p:spTree>
    <p:extLst>
      <p:ext uri="{BB962C8B-B14F-4D97-AF65-F5344CB8AC3E}">
        <p14:creationId xmlns:p14="http://schemas.microsoft.com/office/powerpoint/2010/main" val="1396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7CB946-E835-4836-904F-66EE2F48BC4E}"/>
              </a:ext>
            </a:extLst>
          </p:cNvPr>
          <p:cNvSpPr>
            <a:spLocks noGrp="1"/>
          </p:cNvSpPr>
          <p:nvPr>
            <p:ph type="title"/>
          </p:nvPr>
        </p:nvSpPr>
        <p:spPr/>
        <p:txBody>
          <a:bodyPr>
            <a:normAutofit/>
          </a:bodyPr>
          <a:lstStyle/>
          <a:p>
            <a:r>
              <a:rPr lang="en-US" altLang="zh-TW" sz="6000" dirty="0">
                <a:solidFill>
                  <a:schemeClr val="accent5">
                    <a:lumMod val="50000"/>
                  </a:schemeClr>
                </a:solidFill>
              </a:rPr>
              <a:t>Method - DIOR</a:t>
            </a:r>
            <a:endParaRPr lang="zh-TW" altLang="en-US" sz="6000" dirty="0"/>
          </a:p>
        </p:txBody>
      </p:sp>
      <p:pic>
        <p:nvPicPr>
          <p:cNvPr id="4" name="圖片 3">
            <a:extLst>
              <a:ext uri="{FF2B5EF4-FFF2-40B4-BE49-F238E27FC236}">
                <a16:creationId xmlns:a16="http://schemas.microsoft.com/office/drawing/2014/main" id="{AEBCCA5A-A8EC-4791-A42F-0699FE4350C7}"/>
              </a:ext>
            </a:extLst>
          </p:cNvPr>
          <p:cNvPicPr>
            <a:picLocks noChangeAspect="1"/>
          </p:cNvPicPr>
          <p:nvPr/>
        </p:nvPicPr>
        <p:blipFill>
          <a:blip r:embed="rId2"/>
          <a:stretch>
            <a:fillRect/>
          </a:stretch>
        </p:blipFill>
        <p:spPr>
          <a:xfrm>
            <a:off x="1124556" y="1594630"/>
            <a:ext cx="9942887" cy="4898245"/>
          </a:xfrm>
          <a:prstGeom prst="rect">
            <a:avLst/>
          </a:prstGeom>
        </p:spPr>
      </p:pic>
      <p:sp>
        <p:nvSpPr>
          <p:cNvPr id="5" name="矩形: 圓角 4">
            <a:extLst>
              <a:ext uri="{FF2B5EF4-FFF2-40B4-BE49-F238E27FC236}">
                <a16:creationId xmlns:a16="http://schemas.microsoft.com/office/drawing/2014/main" id="{F05EC1C8-EB5C-440B-85F7-8AAA04F6425B}"/>
              </a:ext>
            </a:extLst>
          </p:cNvPr>
          <p:cNvSpPr/>
          <p:nvPr/>
        </p:nvSpPr>
        <p:spPr>
          <a:xfrm>
            <a:off x="1448656" y="2094216"/>
            <a:ext cx="4520629" cy="42552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837EFCB0-F3A0-4A17-926B-B54A84AA693D}"/>
              </a:ext>
            </a:extLst>
          </p:cNvPr>
          <p:cNvSpPr txBox="1"/>
          <p:nvPr/>
        </p:nvSpPr>
        <p:spPr>
          <a:xfrm>
            <a:off x="4205554" y="6393383"/>
            <a:ext cx="1890445" cy="400110"/>
          </a:xfrm>
          <a:prstGeom prst="rect">
            <a:avLst/>
          </a:prstGeom>
          <a:noFill/>
        </p:spPr>
        <p:txBody>
          <a:bodyPr wrap="square" rtlCol="0">
            <a:spAutoFit/>
          </a:bodyPr>
          <a:lstStyle/>
          <a:p>
            <a:r>
              <a:rPr lang="en-US" altLang="zh-TW" sz="2000" dirty="0">
                <a:solidFill>
                  <a:srgbClr val="FF0000"/>
                </a:solidFill>
              </a:rPr>
              <a:t>Universal Model</a:t>
            </a:r>
            <a:endParaRPr lang="zh-TW" altLang="en-US" sz="2000" dirty="0">
              <a:solidFill>
                <a:srgbClr val="FF0000"/>
              </a:solidFill>
            </a:endParaRPr>
          </a:p>
        </p:txBody>
      </p:sp>
      <p:sp>
        <p:nvSpPr>
          <p:cNvPr id="7" name="矩形: 圓角 6">
            <a:extLst>
              <a:ext uri="{FF2B5EF4-FFF2-40B4-BE49-F238E27FC236}">
                <a16:creationId xmlns:a16="http://schemas.microsoft.com/office/drawing/2014/main" id="{768EA643-0DE8-414A-A927-71DA28FD2CCA}"/>
              </a:ext>
            </a:extLst>
          </p:cNvPr>
          <p:cNvSpPr/>
          <p:nvPr/>
        </p:nvSpPr>
        <p:spPr>
          <a:xfrm>
            <a:off x="6348181" y="1584355"/>
            <a:ext cx="2313130" cy="42552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9D6A31EA-A9C0-472F-8ACB-69F8F559DA60}"/>
              </a:ext>
            </a:extLst>
          </p:cNvPr>
          <p:cNvSpPr txBox="1"/>
          <p:nvPr/>
        </p:nvSpPr>
        <p:spPr>
          <a:xfrm>
            <a:off x="8661311" y="1694106"/>
            <a:ext cx="2406132" cy="400110"/>
          </a:xfrm>
          <a:prstGeom prst="rect">
            <a:avLst/>
          </a:prstGeom>
          <a:noFill/>
        </p:spPr>
        <p:txBody>
          <a:bodyPr wrap="square" rtlCol="0">
            <a:spAutoFit/>
          </a:bodyPr>
          <a:lstStyle/>
          <a:p>
            <a:r>
              <a:rPr lang="en-US" altLang="zh-TW" sz="2000" dirty="0">
                <a:solidFill>
                  <a:srgbClr val="FF0000"/>
                </a:solidFill>
              </a:rPr>
              <a:t>Transfer Learning</a:t>
            </a:r>
            <a:endParaRPr lang="zh-TW" altLang="en-US" sz="2000" dirty="0">
              <a:solidFill>
                <a:srgbClr val="FF0000"/>
              </a:solidFill>
            </a:endParaRPr>
          </a:p>
        </p:txBody>
      </p:sp>
      <p:sp>
        <p:nvSpPr>
          <p:cNvPr id="9" name="投影片編號版面配置區 8">
            <a:extLst>
              <a:ext uri="{FF2B5EF4-FFF2-40B4-BE49-F238E27FC236}">
                <a16:creationId xmlns:a16="http://schemas.microsoft.com/office/drawing/2014/main" id="{3544F0A1-877B-4257-9A95-7A5C4201CFE1}"/>
              </a:ext>
            </a:extLst>
          </p:cNvPr>
          <p:cNvSpPr>
            <a:spLocks noGrp="1"/>
          </p:cNvSpPr>
          <p:nvPr>
            <p:ph type="sldNum" sz="quarter" idx="12"/>
          </p:nvPr>
        </p:nvSpPr>
        <p:spPr/>
        <p:txBody>
          <a:bodyPr vert="horz" lIns="91440" tIns="45720" rIns="91440" bIns="45720" rtlCol="0" anchor="ctr"/>
          <a:lstStyle/>
          <a:p>
            <a:fld id="{ED5BC5E6-8978-4B50-BB80-3CD74E813A87}" type="slidenum">
              <a:rPr lang="zh-TW" altLang="en-US">
                <a:solidFill>
                  <a:schemeClr val="tx1"/>
                </a:solidFill>
              </a:rPr>
              <a:pPr/>
              <a:t>6</a:t>
            </a:fld>
            <a:endParaRPr lang="zh-TW" altLang="en-US">
              <a:solidFill>
                <a:schemeClr val="tx1"/>
              </a:solidFill>
            </a:endParaRPr>
          </a:p>
        </p:txBody>
      </p:sp>
    </p:spTree>
    <p:extLst>
      <p:ext uri="{BB962C8B-B14F-4D97-AF65-F5344CB8AC3E}">
        <p14:creationId xmlns:p14="http://schemas.microsoft.com/office/powerpoint/2010/main" val="30455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40573B-F209-4560-939C-701E3E2179C4}"/>
              </a:ext>
            </a:extLst>
          </p:cNvPr>
          <p:cNvSpPr>
            <a:spLocks noGrp="1"/>
          </p:cNvSpPr>
          <p:nvPr>
            <p:ph type="title"/>
          </p:nvPr>
        </p:nvSpPr>
        <p:spPr/>
        <p:txBody>
          <a:bodyPr>
            <a:normAutofit/>
          </a:bodyPr>
          <a:lstStyle/>
          <a:p>
            <a:r>
              <a:rPr lang="en-US" altLang="zh-TW" sz="6000" dirty="0">
                <a:solidFill>
                  <a:schemeClr val="accent5">
                    <a:lumMod val="50000"/>
                  </a:schemeClr>
                </a:solidFill>
              </a:rPr>
              <a:t>Method - Universal Model</a:t>
            </a:r>
            <a:endParaRPr lang="zh-TW" altLang="en-US" sz="6000" dirty="0"/>
          </a:p>
        </p:txBody>
      </p:sp>
      <p:sp>
        <p:nvSpPr>
          <p:cNvPr id="3" name="內容版面配置區 2">
            <a:extLst>
              <a:ext uri="{FF2B5EF4-FFF2-40B4-BE49-F238E27FC236}">
                <a16:creationId xmlns:a16="http://schemas.microsoft.com/office/drawing/2014/main" id="{1BB741F2-C43C-4EE2-BEC5-B0FDB7D4E1C0}"/>
              </a:ext>
            </a:extLst>
          </p:cNvPr>
          <p:cNvSpPr>
            <a:spLocks noGrp="1"/>
          </p:cNvSpPr>
          <p:nvPr>
            <p:ph idx="1"/>
          </p:nvPr>
        </p:nvSpPr>
        <p:spPr>
          <a:xfrm>
            <a:off x="838200" y="1825625"/>
            <a:ext cx="4031751" cy="4351338"/>
          </a:xfrm>
        </p:spPr>
        <p:txBody>
          <a:bodyPr/>
          <a:lstStyle/>
          <a:p>
            <a:pPr marL="0" indent="0">
              <a:buNone/>
            </a:pPr>
            <a:r>
              <a:rPr lang="en-US" altLang="zh-TW" dirty="0">
                <a:solidFill>
                  <a:schemeClr val="accent5">
                    <a:lumMod val="75000"/>
                  </a:schemeClr>
                </a:solidFill>
              </a:rPr>
              <a:t>1. Embedding for words</a:t>
            </a:r>
          </a:p>
          <a:p>
            <a:pPr marL="0" indent="0">
              <a:buNone/>
            </a:pPr>
            <a:endParaRPr lang="zh-TW" altLang="en-US" dirty="0"/>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B94B77A2-5690-4967-AC67-698004244703}"/>
                  </a:ext>
                </a:extLst>
              </p:cNvPr>
              <p:cNvSpPr/>
              <p:nvPr/>
            </p:nvSpPr>
            <p:spPr>
              <a:xfrm>
                <a:off x="6096000" y="3744332"/>
                <a:ext cx="4333510" cy="6545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sz="3200" i="1">
                          <a:latin typeface="Cambria Math" panose="02040503050406030204" pitchFamily="18" charset="0"/>
                        </a:rPr>
                        <m:t>𝜉</m:t>
                      </m:r>
                      <m:d>
                        <m:dPr>
                          <m:ctrlPr>
                            <a:rPr lang="zh-TW" altLang="en-US" sz="3200" i="1">
                              <a:latin typeface="Cambria Math" panose="02040503050406030204" pitchFamily="18" charset="0"/>
                            </a:rPr>
                          </m:ctrlPr>
                        </m:dPr>
                        <m:e>
                          <m:sSubSup>
                            <m:sSubSupPr>
                              <m:ctrlPr>
                                <a:rPr lang="zh-TW" altLang="en-US" sz="3200" i="1">
                                  <a:latin typeface="Cambria Math" panose="02040503050406030204" pitchFamily="18" charset="0"/>
                                </a:rPr>
                              </m:ctrlPr>
                            </m:sSubSupPr>
                            <m:e>
                              <m:r>
                                <a:rPr lang="zh-TW" altLang="en-US" sz="3200" i="1">
                                  <a:latin typeface="Cambria Math" panose="02040503050406030204" pitchFamily="18" charset="0"/>
                                </a:rPr>
                                <m:t>𝑋</m:t>
                              </m:r>
                            </m:e>
                            <m:sub>
                              <m:r>
                                <a:rPr lang="zh-TW" altLang="en-US" sz="3200" i="1">
                                  <a:latin typeface="Cambria Math" panose="02040503050406030204" pitchFamily="18" charset="0"/>
                                </a:rPr>
                                <m:t>𝑏</m:t>
                              </m:r>
                              <m:r>
                                <a:rPr lang="zh-TW" altLang="en-US" sz="3200" i="0">
                                  <a:latin typeface="Cambria Math" panose="02040503050406030204" pitchFamily="18" charset="0"/>
                                </a:rPr>
                                <m:t>,</m:t>
                              </m:r>
                              <m:r>
                                <a:rPr lang="zh-TW" altLang="en-US" sz="3200" i="1">
                                  <a:latin typeface="Cambria Math" panose="02040503050406030204" pitchFamily="18" charset="0"/>
                                </a:rPr>
                                <m:t>𝑡</m:t>
                              </m:r>
                            </m:sub>
                            <m:sup>
                              <m:r>
                                <a:rPr lang="zh-TW" altLang="en-US" sz="3200" i="1">
                                  <a:latin typeface="Cambria Math" panose="02040503050406030204" pitchFamily="18" charset="0"/>
                                </a:rPr>
                                <m:t>𝑌</m:t>
                              </m:r>
                            </m:sup>
                          </m:sSubSup>
                        </m:e>
                      </m:d>
                      <m:r>
                        <a:rPr lang="zh-TW" altLang="en-US" sz="3200" i="0">
                          <a:latin typeface="Cambria Math" panose="02040503050406030204" pitchFamily="18" charset="0"/>
                        </a:rPr>
                        <m:t>=</m:t>
                      </m:r>
                      <m:sSubSup>
                        <m:sSubSupPr>
                          <m:ctrlPr>
                            <a:rPr lang="zh-TW" altLang="en-US" sz="3200" i="1">
                              <a:latin typeface="Cambria Math" panose="02040503050406030204" pitchFamily="18" charset="0"/>
                            </a:rPr>
                          </m:ctrlPr>
                        </m:sSubSupPr>
                        <m:e>
                          <m:r>
                            <a:rPr lang="zh-TW" altLang="en-US" sz="3200" i="1">
                              <a:latin typeface="Cambria Math" panose="02040503050406030204" pitchFamily="18" charset="0"/>
                            </a:rPr>
                            <m:t>𝑊</m:t>
                          </m:r>
                        </m:e>
                        <m:sub>
                          <m:r>
                            <a:rPr lang="zh-TW" altLang="en-US" sz="3200" i="1">
                              <a:latin typeface="Cambria Math" panose="02040503050406030204" pitchFamily="18" charset="0"/>
                            </a:rPr>
                            <m:t>𝑒</m:t>
                          </m:r>
                        </m:sub>
                        <m:sup>
                          <m:r>
                            <a:rPr lang="zh-TW" altLang="en-US" sz="3200" i="1">
                              <a:latin typeface="Cambria Math" panose="02040503050406030204" pitchFamily="18" charset="0"/>
                            </a:rPr>
                            <m:t>𝑌</m:t>
                          </m:r>
                        </m:sup>
                      </m:sSubSup>
                      <m:r>
                        <a:rPr lang="zh-TW" altLang="en-US" sz="3200" i="0">
                          <a:latin typeface="Cambria Math" panose="02040503050406030204" pitchFamily="18" charset="0"/>
                        </a:rPr>
                        <m:t>×</m:t>
                      </m:r>
                      <m:sSubSup>
                        <m:sSubSupPr>
                          <m:ctrlPr>
                            <a:rPr lang="zh-TW" altLang="en-US" sz="3200" i="1">
                              <a:latin typeface="Cambria Math" panose="02040503050406030204" pitchFamily="18" charset="0"/>
                            </a:rPr>
                          </m:ctrlPr>
                        </m:sSubSupPr>
                        <m:e>
                          <m:r>
                            <a:rPr lang="zh-TW" altLang="en-US" sz="3200" i="1">
                              <a:latin typeface="Cambria Math" panose="02040503050406030204" pitchFamily="18" charset="0"/>
                            </a:rPr>
                            <m:t>𝑋</m:t>
                          </m:r>
                        </m:e>
                        <m:sub>
                          <m:r>
                            <a:rPr lang="zh-TW" altLang="en-US" sz="3200" i="1">
                              <a:latin typeface="Cambria Math" panose="02040503050406030204" pitchFamily="18" charset="0"/>
                            </a:rPr>
                            <m:t>𝑏</m:t>
                          </m:r>
                          <m:r>
                            <a:rPr lang="zh-TW" altLang="en-US" sz="3200" i="0">
                              <a:latin typeface="Cambria Math" panose="02040503050406030204" pitchFamily="18" charset="0"/>
                            </a:rPr>
                            <m:t>,</m:t>
                          </m:r>
                          <m:r>
                            <a:rPr lang="zh-TW" altLang="en-US" sz="3200" i="1">
                              <a:latin typeface="Cambria Math" panose="02040503050406030204" pitchFamily="18" charset="0"/>
                            </a:rPr>
                            <m:t>𝑡</m:t>
                          </m:r>
                        </m:sub>
                        <m:sup>
                          <m:r>
                            <a:rPr lang="zh-TW" altLang="en-US" sz="3200" i="1">
                              <a:latin typeface="Cambria Math" panose="02040503050406030204" pitchFamily="18" charset="0"/>
                            </a:rPr>
                            <m:t>𝑌</m:t>
                          </m:r>
                        </m:sup>
                      </m:sSubSup>
                    </m:oMath>
                  </m:oMathPara>
                </a14:m>
                <a:endParaRPr lang="zh-TW" altLang="en-US" sz="3200" dirty="0"/>
              </a:p>
            </p:txBody>
          </p:sp>
        </mc:Choice>
        <mc:Fallback xmlns="">
          <p:sp>
            <p:nvSpPr>
              <p:cNvPr id="6" name="矩形 5">
                <a:extLst>
                  <a:ext uri="{FF2B5EF4-FFF2-40B4-BE49-F238E27FC236}">
                    <a16:creationId xmlns:a16="http://schemas.microsoft.com/office/drawing/2014/main" id="{B94B77A2-5690-4967-AC67-698004244703}"/>
                  </a:ext>
                </a:extLst>
              </p:cNvPr>
              <p:cNvSpPr>
                <a:spLocks noRot="1" noChangeAspect="1" noMove="1" noResize="1" noEditPoints="1" noAdjustHandles="1" noChangeArrowheads="1" noChangeShapeType="1" noTextEdit="1"/>
              </p:cNvSpPr>
              <p:nvPr/>
            </p:nvSpPr>
            <p:spPr>
              <a:xfrm>
                <a:off x="6096000" y="3744332"/>
                <a:ext cx="4333510" cy="654538"/>
              </a:xfrm>
              <a:prstGeom prst="rect">
                <a:avLst/>
              </a:prstGeom>
              <a:blipFill>
                <a:blip r:embed="rId3"/>
                <a:stretch>
                  <a:fillRect/>
                </a:stretch>
              </a:blipFill>
            </p:spPr>
            <p:txBody>
              <a:bodyPr/>
              <a:lstStyle/>
              <a:p>
                <a:r>
                  <a:rPr lang="zh-TW" altLang="en-US">
                    <a:noFill/>
                  </a:rPr>
                  <a:t> </a:t>
                </a:r>
              </a:p>
            </p:txBody>
          </p:sp>
        </mc:Fallback>
      </mc:AlternateContent>
      <p:pic>
        <p:nvPicPr>
          <p:cNvPr id="9" name="圖片 8">
            <a:extLst>
              <a:ext uri="{FF2B5EF4-FFF2-40B4-BE49-F238E27FC236}">
                <a16:creationId xmlns:a16="http://schemas.microsoft.com/office/drawing/2014/main" id="{2C5AB7FE-D4D5-41A6-8B4E-9631600C4A35}"/>
              </a:ext>
            </a:extLst>
          </p:cNvPr>
          <p:cNvPicPr>
            <a:picLocks noChangeAspect="1"/>
          </p:cNvPicPr>
          <p:nvPr/>
        </p:nvPicPr>
        <p:blipFill rotWithShape="1">
          <a:blip r:embed="rId4"/>
          <a:srcRect r="3881"/>
          <a:stretch/>
        </p:blipFill>
        <p:spPr>
          <a:xfrm>
            <a:off x="1433859" y="2454135"/>
            <a:ext cx="4031751" cy="4224961"/>
          </a:xfrm>
          <a:prstGeom prst="rect">
            <a:avLst/>
          </a:prstGeom>
        </p:spPr>
      </p:pic>
      <p:sp>
        <p:nvSpPr>
          <p:cNvPr id="4" name="文字方塊 3">
            <a:extLst>
              <a:ext uri="{FF2B5EF4-FFF2-40B4-BE49-F238E27FC236}">
                <a16:creationId xmlns:a16="http://schemas.microsoft.com/office/drawing/2014/main" id="{C837541C-F699-4EA7-A3E0-F30DA2B789C2}"/>
              </a:ext>
            </a:extLst>
          </p:cNvPr>
          <p:cNvSpPr txBox="1"/>
          <p:nvPr/>
        </p:nvSpPr>
        <p:spPr>
          <a:xfrm>
            <a:off x="9736600" y="2713112"/>
            <a:ext cx="2285354" cy="461665"/>
          </a:xfrm>
          <a:prstGeom prst="rect">
            <a:avLst/>
          </a:prstGeom>
          <a:noFill/>
        </p:spPr>
        <p:txBody>
          <a:bodyPr wrap="square" rtlCol="0">
            <a:spAutoFit/>
          </a:bodyPr>
          <a:lstStyle/>
          <a:p>
            <a:r>
              <a:rPr lang="en-US" altLang="zh-TW" sz="2400" dirty="0">
                <a:solidFill>
                  <a:srgbClr val="FF0000"/>
                </a:solidFill>
              </a:rPr>
              <a:t>Trainable</a:t>
            </a:r>
            <a:r>
              <a:rPr lang="zh-TW" altLang="en-US" sz="2400" dirty="0">
                <a:solidFill>
                  <a:srgbClr val="FF0000"/>
                </a:solidFill>
              </a:rPr>
              <a:t> </a:t>
            </a:r>
            <a:r>
              <a:rPr lang="en-US" altLang="zh-TW" sz="2400" dirty="0">
                <a:solidFill>
                  <a:srgbClr val="FF0000"/>
                </a:solidFill>
              </a:rPr>
              <a:t>matrix</a:t>
            </a:r>
          </a:p>
        </p:txBody>
      </p:sp>
      <p:sp>
        <p:nvSpPr>
          <p:cNvPr id="5" name="矩形: 圓角 4">
            <a:extLst>
              <a:ext uri="{FF2B5EF4-FFF2-40B4-BE49-F238E27FC236}">
                <a16:creationId xmlns:a16="http://schemas.microsoft.com/office/drawing/2014/main" id="{D1906514-2A48-4789-8B09-95E778E23B85}"/>
              </a:ext>
            </a:extLst>
          </p:cNvPr>
          <p:cNvSpPr/>
          <p:nvPr/>
        </p:nvSpPr>
        <p:spPr>
          <a:xfrm>
            <a:off x="8262755" y="3744332"/>
            <a:ext cx="612304" cy="6545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cxnSp>
        <p:nvCxnSpPr>
          <p:cNvPr id="8" name="接點: 弧形 7">
            <a:extLst>
              <a:ext uri="{FF2B5EF4-FFF2-40B4-BE49-F238E27FC236}">
                <a16:creationId xmlns:a16="http://schemas.microsoft.com/office/drawing/2014/main" id="{2F6B2F66-075B-4803-8C02-9AA907C0CB7A}"/>
              </a:ext>
            </a:extLst>
          </p:cNvPr>
          <p:cNvCxnSpPr>
            <a:cxnSpLocks/>
            <a:stCxn id="5" idx="0"/>
          </p:cNvCxnSpPr>
          <p:nvPr/>
        </p:nvCxnSpPr>
        <p:spPr>
          <a:xfrm rot="5400000" flipH="1" flipV="1">
            <a:off x="8735139" y="2742872"/>
            <a:ext cx="835228" cy="1167693"/>
          </a:xfrm>
          <a:prstGeom prst="curved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A7CF92F1-94C0-4B8D-BD02-BBE292FFE2E4}"/>
              </a:ext>
            </a:extLst>
          </p:cNvPr>
          <p:cNvSpPr txBox="1"/>
          <p:nvPr/>
        </p:nvSpPr>
        <p:spPr>
          <a:xfrm>
            <a:off x="8738886" y="5350818"/>
            <a:ext cx="3187150" cy="461665"/>
          </a:xfrm>
          <a:prstGeom prst="rect">
            <a:avLst/>
          </a:prstGeom>
          <a:noFill/>
        </p:spPr>
        <p:txBody>
          <a:bodyPr wrap="square" rtlCol="0">
            <a:spAutoFit/>
          </a:bodyPr>
          <a:lstStyle/>
          <a:p>
            <a:r>
              <a:rPr lang="en-US" altLang="zh-TW" sz="2400" dirty="0">
                <a:solidFill>
                  <a:srgbClr val="FF0000"/>
                </a:solidFill>
              </a:rPr>
              <a:t>One-hot representation</a:t>
            </a:r>
          </a:p>
        </p:txBody>
      </p:sp>
      <p:sp>
        <p:nvSpPr>
          <p:cNvPr id="13" name="矩形: 圓角 12">
            <a:extLst>
              <a:ext uri="{FF2B5EF4-FFF2-40B4-BE49-F238E27FC236}">
                <a16:creationId xmlns:a16="http://schemas.microsoft.com/office/drawing/2014/main" id="{C7E3B4E5-E402-4585-B549-075F35D8DB1D}"/>
              </a:ext>
            </a:extLst>
          </p:cNvPr>
          <p:cNvSpPr/>
          <p:nvPr/>
        </p:nvSpPr>
        <p:spPr>
          <a:xfrm>
            <a:off x="9327136" y="3744332"/>
            <a:ext cx="627092" cy="6545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cxnSp>
        <p:nvCxnSpPr>
          <p:cNvPr id="14" name="接點: 弧形 13">
            <a:extLst>
              <a:ext uri="{FF2B5EF4-FFF2-40B4-BE49-F238E27FC236}">
                <a16:creationId xmlns:a16="http://schemas.microsoft.com/office/drawing/2014/main" id="{8A2398D3-83C4-4418-ACFB-A0A90B394B93}"/>
              </a:ext>
            </a:extLst>
          </p:cNvPr>
          <p:cNvCxnSpPr>
            <a:cxnSpLocks/>
            <a:stCxn id="13" idx="3"/>
            <a:endCxn id="12" idx="0"/>
          </p:cNvCxnSpPr>
          <p:nvPr/>
        </p:nvCxnSpPr>
        <p:spPr>
          <a:xfrm>
            <a:off x="9954228" y="4071601"/>
            <a:ext cx="378233" cy="1279217"/>
          </a:xfrm>
          <a:prstGeom prst="curved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投影片編號版面配置區 9">
            <a:extLst>
              <a:ext uri="{FF2B5EF4-FFF2-40B4-BE49-F238E27FC236}">
                <a16:creationId xmlns:a16="http://schemas.microsoft.com/office/drawing/2014/main" id="{2200F412-A862-4295-A853-F301688ABA37}"/>
              </a:ext>
            </a:extLst>
          </p:cNvPr>
          <p:cNvSpPr>
            <a:spLocks noGrp="1"/>
          </p:cNvSpPr>
          <p:nvPr>
            <p:ph type="sldNum" sz="quarter" idx="12"/>
          </p:nvPr>
        </p:nvSpPr>
        <p:spPr/>
        <p:txBody>
          <a:bodyPr/>
          <a:lstStyle/>
          <a:p>
            <a:fld id="{ED5BC5E6-8978-4B50-BB80-3CD74E813A87}" type="slidenum">
              <a:rPr lang="zh-TW" altLang="en-US" smtClean="0">
                <a:solidFill>
                  <a:schemeClr val="tx1"/>
                </a:solidFill>
              </a:rPr>
              <a:t>7</a:t>
            </a:fld>
            <a:endParaRPr lang="zh-TW" altLang="en-US">
              <a:solidFill>
                <a:schemeClr val="tx1"/>
              </a:solidFill>
            </a:endParaRPr>
          </a:p>
        </p:txBody>
      </p:sp>
    </p:spTree>
    <p:extLst>
      <p:ext uri="{BB962C8B-B14F-4D97-AF65-F5344CB8AC3E}">
        <p14:creationId xmlns:p14="http://schemas.microsoft.com/office/powerpoint/2010/main" val="332304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43EA51-1955-4C33-AC03-48295EBBDBA9}"/>
              </a:ext>
            </a:extLst>
          </p:cNvPr>
          <p:cNvSpPr>
            <a:spLocks noGrp="1"/>
          </p:cNvSpPr>
          <p:nvPr>
            <p:ph type="title"/>
          </p:nvPr>
        </p:nvSpPr>
        <p:spPr/>
        <p:txBody>
          <a:bodyPr>
            <a:normAutofit/>
          </a:bodyPr>
          <a:lstStyle/>
          <a:p>
            <a:r>
              <a:rPr lang="en-US" altLang="zh-TW" sz="6000" dirty="0">
                <a:solidFill>
                  <a:srgbClr val="5B9BD5">
                    <a:lumMod val="50000"/>
                  </a:srgbClr>
                </a:solidFill>
              </a:rPr>
              <a:t>Method - Universal Model</a:t>
            </a:r>
            <a:endParaRPr lang="zh-TW" altLang="en-US" dirty="0"/>
          </a:p>
        </p:txBody>
      </p:sp>
      <p:pic>
        <p:nvPicPr>
          <p:cNvPr id="4" name="內容版面配置區 3">
            <a:extLst>
              <a:ext uri="{FF2B5EF4-FFF2-40B4-BE49-F238E27FC236}">
                <a16:creationId xmlns:a16="http://schemas.microsoft.com/office/drawing/2014/main" id="{53974C03-BB55-44E5-809B-19BF761A9705}"/>
              </a:ext>
            </a:extLst>
          </p:cNvPr>
          <p:cNvPicPr>
            <a:picLocks noGrp="1" noChangeAspect="1"/>
          </p:cNvPicPr>
          <p:nvPr>
            <p:ph idx="1"/>
          </p:nvPr>
        </p:nvPicPr>
        <p:blipFill>
          <a:blip r:embed="rId3"/>
          <a:stretch>
            <a:fillRect/>
          </a:stretch>
        </p:blipFill>
        <p:spPr>
          <a:xfrm>
            <a:off x="93237" y="2356323"/>
            <a:ext cx="3648584" cy="3543795"/>
          </a:xfrm>
          <a:prstGeom prst="rect">
            <a:avLst/>
          </a:prstGeom>
        </p:spPr>
      </p:pic>
      <p:pic>
        <p:nvPicPr>
          <p:cNvPr id="5" name="圖片 4">
            <a:extLst>
              <a:ext uri="{FF2B5EF4-FFF2-40B4-BE49-F238E27FC236}">
                <a16:creationId xmlns:a16="http://schemas.microsoft.com/office/drawing/2014/main" id="{93969208-0CB9-4DB4-8837-46143C732A26}"/>
              </a:ext>
            </a:extLst>
          </p:cNvPr>
          <p:cNvPicPr>
            <a:picLocks noChangeAspect="1"/>
          </p:cNvPicPr>
          <p:nvPr/>
        </p:nvPicPr>
        <p:blipFill rotWithShape="1">
          <a:blip r:embed="rId4"/>
          <a:srcRect b="1238"/>
          <a:stretch/>
        </p:blipFill>
        <p:spPr>
          <a:xfrm>
            <a:off x="3636410" y="2460637"/>
            <a:ext cx="3543795" cy="1599433"/>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4B5CEE41-DBC6-43B2-BE8E-DB84F0188994}"/>
                  </a:ext>
                </a:extLst>
              </p:cNvPr>
              <p:cNvSpPr/>
              <p:nvPr/>
            </p:nvSpPr>
            <p:spPr>
              <a:xfrm>
                <a:off x="5188017" y="4353307"/>
                <a:ext cx="5881035" cy="1658467"/>
              </a:xfrm>
              <a:prstGeom prst="rect">
                <a:avLst/>
              </a:prstGeom>
            </p:spPr>
            <p:txBody>
              <a:bodyPr wrap="square">
                <a:spAutoFit/>
              </a:bodyPr>
              <a:lstStyle/>
              <a:p>
                <a:pPr marL="457200" indent="304800" algn="ctr">
                  <a:spcAft>
                    <a:spcPts val="0"/>
                  </a:spcAft>
                </a:pPr>
                <a14:m>
                  <m:oMathPara xmlns:m="http://schemas.openxmlformats.org/officeDocument/2006/math">
                    <m:oMathParaPr>
                      <m:jc m:val="centerGroup"/>
                    </m:oMathParaPr>
                    <m:oMath xmlns:m="http://schemas.openxmlformats.org/officeDocument/2006/math">
                      <m:sSubSup>
                        <m:sSubSup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3200" i="1" kern="100">
                              <a:latin typeface="Cambria Math" panose="02040503050406030204" pitchFamily="18" charset="0"/>
                              <a:cs typeface="Times New Roman" panose="02020603050405020304" pitchFamily="18" charset="0"/>
                            </a:rPr>
                            <m:t>h</m:t>
                          </m:r>
                        </m:e>
                        <m:sub>
                          <m:r>
                            <a:rPr lang="en-US" altLang="zh-TW" sz="3200" i="1" kern="100">
                              <a:latin typeface="Cambria Math" panose="02040503050406030204" pitchFamily="18" charset="0"/>
                              <a:cs typeface="Times New Roman" panose="02020603050405020304" pitchFamily="18" charset="0"/>
                            </a:rPr>
                            <m:t>𝑡</m:t>
                          </m:r>
                        </m:sub>
                        <m:sup>
                          <m:r>
                            <a:rPr lang="en-US" altLang="zh-TW" sz="3200" i="1" kern="100">
                              <a:latin typeface="Cambria Math" panose="02040503050406030204" pitchFamily="18" charset="0"/>
                              <a:cs typeface="Times New Roman" panose="02020603050405020304" pitchFamily="18" charset="0"/>
                            </a:rPr>
                            <m:t>1</m:t>
                          </m:r>
                        </m:sup>
                      </m:sSubSup>
                      <m:r>
                        <a:rPr lang="en-US" altLang="zh-TW" sz="3200" i="1" kern="100">
                          <a:latin typeface="Cambria Math" panose="02040503050406030204" pitchFamily="18" charset="0"/>
                          <a:cs typeface="Times New Roman" panose="02020603050405020304" pitchFamily="18" charset="0"/>
                        </a:rPr>
                        <m:t>=</m:t>
                      </m:r>
                      <m:r>
                        <a:rPr lang="en-US" altLang="zh-TW" sz="3200" i="1" kern="100">
                          <a:latin typeface="Cambria Math" panose="02040503050406030204" pitchFamily="18" charset="0"/>
                          <a:cs typeface="Times New Roman" panose="02020603050405020304" pitchFamily="18" charset="0"/>
                        </a:rPr>
                        <m:t>𝐿𝑆𝑇𝑀</m:t>
                      </m:r>
                      <m:d>
                        <m:d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TW" sz="3200" i="1" kern="100">
                              <a:latin typeface="Cambria Math" panose="02040503050406030204" pitchFamily="18" charset="0"/>
                              <a:cs typeface="Times New Roman" panose="02020603050405020304" pitchFamily="18" charset="0"/>
                            </a:rPr>
                            <m:t>𝜉</m:t>
                          </m:r>
                          <m:d>
                            <m:d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3200" i="1" kern="100">
                                      <a:latin typeface="Cambria Math" panose="02040503050406030204" pitchFamily="18" charset="0"/>
                                      <a:cs typeface="Times New Roman" panose="02020603050405020304" pitchFamily="18" charset="0"/>
                                    </a:rPr>
                                    <m:t>𝑋</m:t>
                                  </m:r>
                                </m:e>
                                <m:sub>
                                  <m:r>
                                    <a:rPr lang="en-US" altLang="zh-TW" sz="3200" i="1" kern="100">
                                      <a:latin typeface="Cambria Math" panose="02040503050406030204" pitchFamily="18" charset="0"/>
                                      <a:cs typeface="Times New Roman" panose="02020603050405020304" pitchFamily="18" charset="0"/>
                                    </a:rPr>
                                    <m:t>𝑏</m:t>
                                  </m:r>
                                  <m:r>
                                    <a:rPr lang="en-US" altLang="zh-TW" sz="3200" i="1" kern="100">
                                      <a:latin typeface="Cambria Math" panose="02040503050406030204" pitchFamily="18" charset="0"/>
                                      <a:cs typeface="Times New Roman" panose="02020603050405020304" pitchFamily="18" charset="0"/>
                                    </a:rPr>
                                    <m:t>,</m:t>
                                  </m:r>
                                  <m:r>
                                    <a:rPr lang="en-US" altLang="zh-TW" sz="3200" i="1" kern="100">
                                      <a:latin typeface="Cambria Math" panose="02040503050406030204" pitchFamily="18" charset="0"/>
                                      <a:cs typeface="Times New Roman" panose="02020603050405020304" pitchFamily="18" charset="0"/>
                                    </a:rPr>
                                    <m:t>𝑡</m:t>
                                  </m:r>
                                </m:sub>
                                <m:sup>
                                  <m:r>
                                    <a:rPr lang="en-US" altLang="zh-TW" sz="3200" i="1" kern="100">
                                      <a:latin typeface="Cambria Math" panose="02040503050406030204" pitchFamily="18" charset="0"/>
                                      <a:cs typeface="Times New Roman" panose="02020603050405020304" pitchFamily="18" charset="0"/>
                                    </a:rPr>
                                    <m:t>𝑌</m:t>
                                  </m:r>
                                </m:sup>
                              </m:sSubSup>
                            </m:e>
                          </m:d>
                          <m:r>
                            <a:rPr lang="en-US" altLang="zh-TW" sz="3200" i="1" kern="100">
                              <a:latin typeface="Cambria Math" panose="02040503050406030204" pitchFamily="18" charset="0"/>
                              <a:cs typeface="Times New Roman" panose="02020603050405020304" pitchFamily="18" charset="0"/>
                            </a:rPr>
                            <m:t>, </m:t>
                          </m:r>
                          <m:sSubSup>
                            <m:sSubSup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3200" i="1" kern="100">
                                  <a:latin typeface="Cambria Math" panose="02040503050406030204" pitchFamily="18" charset="0"/>
                                  <a:cs typeface="Times New Roman" panose="02020603050405020304" pitchFamily="18" charset="0"/>
                                </a:rPr>
                                <m:t>h</m:t>
                              </m:r>
                            </m:e>
                            <m:sub>
                              <m:r>
                                <a:rPr lang="en-US" altLang="zh-TW" sz="3200" i="1" kern="100">
                                  <a:latin typeface="Cambria Math" panose="02040503050406030204" pitchFamily="18" charset="0"/>
                                  <a:cs typeface="Times New Roman" panose="02020603050405020304" pitchFamily="18" charset="0"/>
                                </a:rPr>
                                <m:t>𝑡</m:t>
                              </m:r>
                              <m:r>
                                <a:rPr lang="en-US" altLang="zh-TW" sz="3200" i="1" kern="100">
                                  <a:latin typeface="Cambria Math" panose="02040503050406030204" pitchFamily="18" charset="0"/>
                                  <a:cs typeface="Times New Roman" panose="02020603050405020304" pitchFamily="18" charset="0"/>
                                </a:rPr>
                                <m:t>−1</m:t>
                              </m:r>
                            </m:sub>
                            <m:sup>
                              <m:r>
                                <a:rPr lang="en-US" altLang="zh-TW" sz="3200" i="1" kern="100">
                                  <a:latin typeface="Cambria Math" panose="02040503050406030204" pitchFamily="18" charset="0"/>
                                  <a:cs typeface="Times New Roman" panose="02020603050405020304" pitchFamily="18" charset="0"/>
                                </a:rPr>
                                <m:t>1</m:t>
                              </m:r>
                            </m:sup>
                          </m:sSubSup>
                        </m:e>
                      </m:d>
                    </m:oMath>
                  </m:oMathPara>
                </a14:m>
                <a:endParaRPr lang="zh-TW" altLang="zh-TW" sz="3200" kern="100" dirty="0">
                  <a:latin typeface="Calibri" panose="020F0502020204030204" pitchFamily="34" charset="0"/>
                  <a:cs typeface="Times New Roman" panose="02020603050405020304" pitchFamily="18" charset="0"/>
                </a:endParaRPr>
              </a:p>
              <a:p>
                <a:pPr marL="457200" indent="304800" algn="ctr">
                  <a:spcAft>
                    <a:spcPts val="0"/>
                  </a:spcAft>
                </a:pPr>
                <a14:m>
                  <m:oMathPara xmlns:m="http://schemas.openxmlformats.org/officeDocument/2006/math">
                    <m:oMathParaPr>
                      <m:jc m:val="centerGroup"/>
                    </m:oMathParaPr>
                    <m:oMath xmlns:m="http://schemas.openxmlformats.org/officeDocument/2006/math">
                      <m:sSubSup>
                        <m:sSubSup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3200" i="1" kern="100">
                              <a:latin typeface="Cambria Math" panose="02040503050406030204" pitchFamily="18" charset="0"/>
                              <a:cs typeface="Times New Roman" panose="02020603050405020304" pitchFamily="18" charset="0"/>
                            </a:rPr>
                            <m:t>h</m:t>
                          </m:r>
                        </m:e>
                        <m:sub>
                          <m:r>
                            <a:rPr lang="en-US" altLang="zh-TW" sz="3200" i="1" kern="100">
                              <a:latin typeface="Cambria Math" panose="02040503050406030204" pitchFamily="18" charset="0"/>
                              <a:cs typeface="Times New Roman" panose="02020603050405020304" pitchFamily="18" charset="0"/>
                            </a:rPr>
                            <m:t>𝑡</m:t>
                          </m:r>
                        </m:sub>
                        <m:sup>
                          <m:r>
                            <a:rPr lang="en-US" altLang="zh-TW" sz="3200" i="1" kern="100">
                              <a:latin typeface="Cambria Math" panose="02040503050406030204" pitchFamily="18" charset="0"/>
                              <a:cs typeface="Times New Roman" panose="02020603050405020304" pitchFamily="18" charset="0"/>
                            </a:rPr>
                            <m:t>2</m:t>
                          </m:r>
                        </m:sup>
                      </m:sSubSup>
                      <m:r>
                        <a:rPr lang="en-US" altLang="zh-TW" sz="3200" i="1" kern="100">
                          <a:latin typeface="Cambria Math" panose="02040503050406030204" pitchFamily="18" charset="0"/>
                          <a:cs typeface="Times New Roman" panose="02020603050405020304" pitchFamily="18" charset="0"/>
                        </a:rPr>
                        <m:t>=</m:t>
                      </m:r>
                      <m:r>
                        <a:rPr lang="en-US" altLang="zh-TW" sz="3200" i="1" kern="100">
                          <a:latin typeface="Cambria Math" panose="02040503050406030204" pitchFamily="18" charset="0"/>
                          <a:cs typeface="Times New Roman" panose="02020603050405020304" pitchFamily="18" charset="0"/>
                        </a:rPr>
                        <m:t>𝐿𝑆𝑇𝑀</m:t>
                      </m:r>
                      <m:d>
                        <m:d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3200" i="1" kern="100">
                                  <a:latin typeface="Cambria Math" panose="02040503050406030204" pitchFamily="18" charset="0"/>
                                  <a:cs typeface="Times New Roman" panose="02020603050405020304" pitchFamily="18" charset="0"/>
                                </a:rPr>
                                <m:t>h</m:t>
                              </m:r>
                            </m:e>
                            <m:sub>
                              <m:r>
                                <a:rPr lang="en-US" altLang="zh-TW" sz="3200" i="1" kern="100">
                                  <a:latin typeface="Cambria Math" panose="02040503050406030204" pitchFamily="18" charset="0"/>
                                  <a:cs typeface="Times New Roman" panose="02020603050405020304" pitchFamily="18" charset="0"/>
                                </a:rPr>
                                <m:t>𝑡</m:t>
                              </m:r>
                            </m:sub>
                            <m:sup>
                              <m:r>
                                <a:rPr lang="en-US" altLang="zh-TW" sz="3200" i="1" kern="100">
                                  <a:latin typeface="Cambria Math" panose="02040503050406030204" pitchFamily="18" charset="0"/>
                                  <a:cs typeface="Times New Roman" panose="02020603050405020304" pitchFamily="18" charset="0"/>
                                </a:rPr>
                                <m:t>1</m:t>
                              </m:r>
                            </m:sup>
                          </m:sSubSup>
                          <m:r>
                            <a:rPr lang="en-US" altLang="zh-TW" sz="3200" i="1" kern="100">
                              <a:latin typeface="Cambria Math" panose="02040503050406030204" pitchFamily="18" charset="0"/>
                              <a:cs typeface="Times New Roman" panose="02020603050405020304" pitchFamily="18" charset="0"/>
                            </a:rPr>
                            <m:t>, </m:t>
                          </m:r>
                          <m:sSubSup>
                            <m:sSubSup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3200" i="1" kern="100">
                                  <a:latin typeface="Cambria Math" panose="02040503050406030204" pitchFamily="18" charset="0"/>
                                  <a:cs typeface="Times New Roman" panose="02020603050405020304" pitchFamily="18" charset="0"/>
                                </a:rPr>
                                <m:t>h</m:t>
                              </m:r>
                            </m:e>
                            <m:sub>
                              <m:r>
                                <a:rPr lang="en-US" altLang="zh-TW" sz="3200" i="1" kern="100">
                                  <a:latin typeface="Cambria Math" panose="02040503050406030204" pitchFamily="18" charset="0"/>
                                  <a:cs typeface="Times New Roman" panose="02020603050405020304" pitchFamily="18" charset="0"/>
                                </a:rPr>
                                <m:t>𝑡</m:t>
                              </m:r>
                              <m:r>
                                <a:rPr lang="en-US" altLang="zh-TW" sz="3200" i="1" kern="100">
                                  <a:latin typeface="Cambria Math" panose="02040503050406030204" pitchFamily="18" charset="0"/>
                                  <a:cs typeface="Times New Roman" panose="02020603050405020304" pitchFamily="18" charset="0"/>
                                </a:rPr>
                                <m:t>−1</m:t>
                              </m:r>
                            </m:sub>
                            <m:sup>
                              <m:r>
                                <a:rPr lang="en-US" altLang="zh-TW" sz="3200" i="1" kern="100">
                                  <a:latin typeface="Cambria Math" panose="02040503050406030204" pitchFamily="18" charset="0"/>
                                  <a:cs typeface="Times New Roman" panose="02020603050405020304" pitchFamily="18" charset="0"/>
                                </a:rPr>
                                <m:t>2</m:t>
                              </m:r>
                            </m:sup>
                          </m:sSubSup>
                        </m:e>
                      </m:d>
                    </m:oMath>
                  </m:oMathPara>
                </a14:m>
                <a:endParaRPr lang="zh-TW" altLang="zh-TW" sz="3200" kern="100" dirty="0">
                  <a:latin typeface="Calibri" panose="020F0502020204030204" pitchFamily="34" charset="0"/>
                  <a:cs typeface="Times New Roman" panose="02020603050405020304" pitchFamily="18" charset="0"/>
                </a:endParaRPr>
              </a:p>
              <a:p>
                <a:pPr marL="457200" indent="304800" algn="ctr">
                  <a:spcAft>
                    <a:spcPts val="0"/>
                  </a:spcAft>
                </a:pPr>
                <a14:m>
                  <m:oMathPara xmlns:m="http://schemas.openxmlformats.org/officeDocument/2006/math">
                    <m:oMathParaPr>
                      <m:jc m:val="centerGroup"/>
                    </m:oMathParaPr>
                    <m:oMath xmlns:m="http://schemas.openxmlformats.org/officeDocument/2006/math">
                      <m:sSubSup>
                        <m:sSubSup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3200" i="1" kern="100">
                              <a:latin typeface="Cambria Math" panose="02040503050406030204" pitchFamily="18" charset="0"/>
                              <a:cs typeface="Times New Roman" panose="02020603050405020304" pitchFamily="18" charset="0"/>
                            </a:rPr>
                            <m:t>h</m:t>
                          </m:r>
                        </m:e>
                        <m:sub>
                          <m:r>
                            <a:rPr lang="en-US" altLang="zh-TW" sz="3200" i="1" kern="100">
                              <a:latin typeface="Cambria Math" panose="02040503050406030204" pitchFamily="18" charset="0"/>
                              <a:cs typeface="Times New Roman" panose="02020603050405020304" pitchFamily="18" charset="0"/>
                            </a:rPr>
                            <m:t>𝑡</m:t>
                          </m:r>
                        </m:sub>
                        <m:sup>
                          <m:r>
                            <a:rPr lang="en-US" altLang="zh-TW" sz="3200" i="1" kern="100">
                              <a:latin typeface="Cambria Math" panose="02040503050406030204" pitchFamily="18" charset="0"/>
                              <a:cs typeface="Times New Roman" panose="02020603050405020304" pitchFamily="18" charset="0"/>
                            </a:rPr>
                            <m:t>3</m:t>
                          </m:r>
                        </m:sup>
                      </m:sSubSup>
                      <m:r>
                        <a:rPr lang="en-US" altLang="zh-TW" sz="3200" kern="100">
                          <a:latin typeface="Cambria Math" panose="02040503050406030204" pitchFamily="18" charset="0"/>
                          <a:cs typeface="Times New Roman" panose="02020603050405020304" pitchFamily="18" charset="0"/>
                        </a:rPr>
                        <m:t>=</m:t>
                      </m:r>
                      <m:r>
                        <a:rPr lang="en-US" altLang="zh-TW" sz="3200" i="1" kern="100">
                          <a:latin typeface="Cambria Math" panose="02040503050406030204" pitchFamily="18" charset="0"/>
                          <a:cs typeface="Times New Roman" panose="02020603050405020304" pitchFamily="18" charset="0"/>
                        </a:rPr>
                        <m:t>𝐿𝑆𝑇𝑀</m:t>
                      </m:r>
                      <m:r>
                        <a:rPr lang="en-US" altLang="zh-TW" sz="3200" kern="100">
                          <a:latin typeface="Cambria Math" panose="02040503050406030204" pitchFamily="18" charset="0"/>
                          <a:cs typeface="Times New Roman" panose="02020603050405020304" pitchFamily="18" charset="0"/>
                        </a:rPr>
                        <m:t>(</m:t>
                      </m:r>
                      <m:sSubSup>
                        <m:sSubSup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3200" i="1" kern="100">
                              <a:latin typeface="Cambria Math" panose="02040503050406030204" pitchFamily="18" charset="0"/>
                              <a:cs typeface="Times New Roman" panose="02020603050405020304" pitchFamily="18" charset="0"/>
                            </a:rPr>
                            <m:t>h</m:t>
                          </m:r>
                        </m:e>
                        <m:sub>
                          <m:r>
                            <a:rPr lang="en-US" altLang="zh-TW" sz="3200" i="1" kern="100">
                              <a:latin typeface="Cambria Math" panose="02040503050406030204" pitchFamily="18" charset="0"/>
                              <a:cs typeface="Times New Roman" panose="02020603050405020304" pitchFamily="18" charset="0"/>
                            </a:rPr>
                            <m:t>𝑡</m:t>
                          </m:r>
                        </m:sub>
                        <m:sup>
                          <m:r>
                            <a:rPr lang="en-US" altLang="zh-TW" sz="3200" i="1" kern="100">
                              <a:latin typeface="Cambria Math" panose="02040503050406030204" pitchFamily="18" charset="0"/>
                              <a:cs typeface="Times New Roman" panose="02020603050405020304" pitchFamily="18" charset="0"/>
                            </a:rPr>
                            <m:t>2</m:t>
                          </m:r>
                        </m:sup>
                      </m:sSubSup>
                      <m:r>
                        <a:rPr lang="en-US" altLang="zh-TW" sz="3200" kern="100">
                          <a:latin typeface="Cambria Math" panose="02040503050406030204" pitchFamily="18" charset="0"/>
                          <a:cs typeface="Times New Roman" panose="02020603050405020304" pitchFamily="18" charset="0"/>
                        </a:rPr>
                        <m:t>, </m:t>
                      </m:r>
                      <m:sSubSup>
                        <m:sSubSupPr>
                          <m:ctrlPr>
                            <a:rPr lang="zh-TW" altLang="zh-TW" sz="32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3200" i="1" kern="100">
                              <a:latin typeface="Cambria Math" panose="02040503050406030204" pitchFamily="18" charset="0"/>
                              <a:cs typeface="Times New Roman" panose="02020603050405020304" pitchFamily="18" charset="0"/>
                            </a:rPr>
                            <m:t>h</m:t>
                          </m:r>
                        </m:e>
                        <m:sub>
                          <m:r>
                            <a:rPr lang="en-US" altLang="zh-TW" sz="3200" i="1" kern="100">
                              <a:latin typeface="Cambria Math" panose="02040503050406030204" pitchFamily="18" charset="0"/>
                              <a:cs typeface="Times New Roman" panose="02020603050405020304" pitchFamily="18" charset="0"/>
                            </a:rPr>
                            <m:t>𝑡</m:t>
                          </m:r>
                          <m:r>
                            <a:rPr lang="en-US" altLang="zh-TW" sz="3200" i="1" kern="100">
                              <a:latin typeface="Cambria Math" panose="02040503050406030204" pitchFamily="18" charset="0"/>
                              <a:cs typeface="Times New Roman" panose="02020603050405020304" pitchFamily="18" charset="0"/>
                            </a:rPr>
                            <m:t>−1</m:t>
                          </m:r>
                        </m:sub>
                        <m:sup>
                          <m:r>
                            <a:rPr lang="en-US" altLang="zh-TW" sz="3200" i="1" kern="100">
                              <a:latin typeface="Cambria Math" panose="02040503050406030204" pitchFamily="18" charset="0"/>
                              <a:cs typeface="Times New Roman" panose="02020603050405020304" pitchFamily="18" charset="0"/>
                            </a:rPr>
                            <m:t>3</m:t>
                          </m:r>
                        </m:sup>
                      </m:sSubSup>
                      <m:r>
                        <a:rPr lang="en-US" altLang="zh-TW" sz="3200" kern="100">
                          <a:latin typeface="Cambria Math" panose="02040503050406030204" pitchFamily="18" charset="0"/>
                          <a:cs typeface="Times New Roman" panose="02020603050405020304" pitchFamily="18" charset="0"/>
                        </a:rPr>
                        <m:t>)</m:t>
                      </m:r>
                      <m:r>
                        <a:rPr lang="en-US" altLang="zh-TW" sz="3200" i="1" kern="100">
                          <a:latin typeface="Cambria Math" panose="02040503050406030204" pitchFamily="18" charset="0"/>
                          <a:cs typeface="Times New Roman" panose="02020603050405020304" pitchFamily="18" charset="0"/>
                        </a:rPr>
                        <m:t> </m:t>
                      </m:r>
                    </m:oMath>
                  </m:oMathPara>
                </a14:m>
                <a:endParaRPr lang="zh-TW" altLang="zh-TW" sz="3200" kern="100" dirty="0">
                  <a:latin typeface="Calibri" panose="020F0502020204030204" pitchFamily="34" charset="0"/>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id="{4B5CEE41-DBC6-43B2-BE8E-DB84F0188994}"/>
                  </a:ext>
                </a:extLst>
              </p:cNvPr>
              <p:cNvSpPr>
                <a:spLocks noRot="1" noChangeAspect="1" noMove="1" noResize="1" noEditPoints="1" noAdjustHandles="1" noChangeArrowheads="1" noChangeShapeType="1" noTextEdit="1"/>
              </p:cNvSpPr>
              <p:nvPr/>
            </p:nvSpPr>
            <p:spPr>
              <a:xfrm>
                <a:off x="5188017" y="4353307"/>
                <a:ext cx="5881035" cy="1658467"/>
              </a:xfrm>
              <a:prstGeom prst="rect">
                <a:avLst/>
              </a:prstGeom>
              <a:blipFill>
                <a:blip r:embed="rId5"/>
                <a:stretch>
                  <a:fillRect/>
                </a:stretch>
              </a:blipFill>
            </p:spPr>
            <p:txBody>
              <a:bodyPr/>
              <a:lstStyle/>
              <a:p>
                <a:r>
                  <a:rPr lang="zh-TW" altLang="en-US">
                    <a:noFill/>
                  </a:rPr>
                  <a:t> </a:t>
                </a:r>
              </a:p>
            </p:txBody>
          </p:sp>
        </mc:Fallback>
      </mc:AlternateContent>
      <p:sp>
        <p:nvSpPr>
          <p:cNvPr id="7" name="內容版面配置區 2">
            <a:extLst>
              <a:ext uri="{FF2B5EF4-FFF2-40B4-BE49-F238E27FC236}">
                <a16:creationId xmlns:a16="http://schemas.microsoft.com/office/drawing/2014/main" id="{2A7A34AC-3E36-4423-BABD-0994E5354D2F}"/>
              </a:ext>
            </a:extLst>
          </p:cNvPr>
          <p:cNvSpPr txBox="1">
            <a:spLocks/>
          </p:cNvSpPr>
          <p:nvPr/>
        </p:nvSpPr>
        <p:spPr>
          <a:xfrm>
            <a:off x="838200" y="1825625"/>
            <a:ext cx="4546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solidFill>
                  <a:schemeClr val="accent5">
                    <a:lumMod val="75000"/>
                  </a:schemeClr>
                </a:solidFill>
              </a:rPr>
              <a:t>2.</a:t>
            </a:r>
            <a:r>
              <a:rPr lang="zh-TW" altLang="en-US" dirty="0">
                <a:solidFill>
                  <a:schemeClr val="accent5">
                    <a:lumMod val="75000"/>
                  </a:schemeClr>
                </a:solidFill>
              </a:rPr>
              <a:t> </a:t>
            </a:r>
            <a:r>
              <a:rPr lang="en-US" altLang="zh-TW" dirty="0">
                <a:solidFill>
                  <a:schemeClr val="accent5">
                    <a:lumMod val="75000"/>
                  </a:schemeClr>
                </a:solidFill>
              </a:rPr>
              <a:t>3-Layer stacked-LSTMs</a:t>
            </a:r>
          </a:p>
          <a:p>
            <a:pPr marL="0" indent="0">
              <a:buFont typeface="Arial" panose="020B0604020202020204" pitchFamily="34" charset="0"/>
              <a:buNone/>
            </a:pPr>
            <a:r>
              <a:rPr lang="en-US" altLang="zh-TW" dirty="0">
                <a:solidFill>
                  <a:schemeClr val="accent5">
                    <a:lumMod val="75000"/>
                  </a:schemeClr>
                </a:solidFill>
              </a:rPr>
              <a:t> </a:t>
            </a:r>
          </a:p>
          <a:p>
            <a:pPr marL="0" indent="0">
              <a:buFont typeface="Arial" panose="020B0604020202020204" pitchFamily="34" charset="0"/>
              <a:buNone/>
            </a:pPr>
            <a:endParaRPr lang="zh-TW" altLang="en-US" dirty="0"/>
          </a:p>
        </p:txBody>
      </p:sp>
      <p:sp>
        <p:nvSpPr>
          <p:cNvPr id="8" name="投影片編號版面配置區 7">
            <a:extLst>
              <a:ext uri="{FF2B5EF4-FFF2-40B4-BE49-F238E27FC236}">
                <a16:creationId xmlns:a16="http://schemas.microsoft.com/office/drawing/2014/main" id="{13656167-B9C9-4B2D-A375-BAD4AF1798D9}"/>
              </a:ext>
            </a:extLst>
          </p:cNvPr>
          <p:cNvSpPr>
            <a:spLocks noGrp="1"/>
          </p:cNvSpPr>
          <p:nvPr>
            <p:ph type="sldNum" sz="quarter" idx="12"/>
          </p:nvPr>
        </p:nvSpPr>
        <p:spPr>
          <a:xfrm>
            <a:off x="8610600" y="6356350"/>
            <a:ext cx="2743200" cy="365125"/>
          </a:xfrm>
        </p:spPr>
        <p:txBody>
          <a:bodyPr/>
          <a:lstStyle/>
          <a:p>
            <a:fld id="{ED5BC5E6-8978-4B50-BB80-3CD74E813A87}" type="slidenum">
              <a:rPr lang="zh-TW" altLang="en-US" smtClean="0">
                <a:solidFill>
                  <a:schemeClr val="tx1"/>
                </a:solidFill>
              </a:rPr>
              <a:t>8</a:t>
            </a:fld>
            <a:endParaRPr lang="zh-TW" altLang="en-US">
              <a:solidFill>
                <a:schemeClr val="tx1"/>
              </a:solidFill>
            </a:endParaRPr>
          </a:p>
        </p:txBody>
      </p:sp>
    </p:spTree>
    <p:extLst>
      <p:ext uri="{BB962C8B-B14F-4D97-AF65-F5344CB8AC3E}">
        <p14:creationId xmlns:p14="http://schemas.microsoft.com/office/powerpoint/2010/main" val="183328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BEA536-B908-44A4-B2A9-E453FD80C2FD}"/>
              </a:ext>
            </a:extLst>
          </p:cNvPr>
          <p:cNvSpPr>
            <a:spLocks noGrp="1"/>
          </p:cNvSpPr>
          <p:nvPr>
            <p:ph type="title"/>
          </p:nvPr>
        </p:nvSpPr>
        <p:spPr/>
        <p:txBody>
          <a:bodyPr>
            <a:normAutofit/>
          </a:bodyPr>
          <a:lstStyle/>
          <a:p>
            <a:r>
              <a:rPr lang="en-US" altLang="zh-TW" sz="6000" dirty="0">
                <a:solidFill>
                  <a:srgbClr val="5B9BD5">
                    <a:lumMod val="50000"/>
                  </a:srgbClr>
                </a:solidFill>
              </a:rPr>
              <a:t>Method - Universal Model</a:t>
            </a:r>
            <a:endParaRPr lang="zh-TW" altLang="en-US" dirty="0"/>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4962004-3432-4239-AFCE-0FB98737E0E1}"/>
                  </a:ext>
                </a:extLst>
              </p:cNvPr>
              <p:cNvSpPr/>
              <p:nvPr/>
            </p:nvSpPr>
            <p:spPr>
              <a:xfrm>
                <a:off x="5016673" y="3808367"/>
                <a:ext cx="5125955" cy="5906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TW" altLang="en-US" sz="3200" i="1">
                              <a:latin typeface="Cambria Math" panose="02040503050406030204" pitchFamily="18" charset="0"/>
                            </a:rPr>
                          </m:ctrlPr>
                        </m:dPr>
                        <m:e>
                          <m:acc>
                            <m:accPr>
                              <m:chr m:val="̂"/>
                              <m:ctrlPr>
                                <a:rPr lang="zh-TW" altLang="en-US" sz="3200" i="1">
                                  <a:latin typeface="Cambria Math" panose="02040503050406030204" pitchFamily="18" charset="0"/>
                                </a:rPr>
                              </m:ctrlPr>
                            </m:accPr>
                            <m:e>
                              <m:r>
                                <m:rPr>
                                  <m:sty m:val="p"/>
                                </m:rPr>
                                <a:rPr lang="zh-TW" altLang="en-US" sz="3200">
                                  <a:latin typeface="Cambria Math" panose="02040503050406030204" pitchFamily="18" charset="0"/>
                                </a:rPr>
                                <m:t>y</m:t>
                              </m:r>
                            </m:e>
                          </m:acc>
                          <m:r>
                            <a:rPr lang="zh-TW" altLang="en-US" sz="3200" i="0">
                              <a:latin typeface="Cambria Math" panose="02040503050406030204" pitchFamily="18" charset="0"/>
                            </a:rPr>
                            <m:t>= </m:t>
                          </m:r>
                          <m:r>
                            <a:rPr lang="zh-TW" altLang="en-US" sz="3200" i="1">
                              <a:latin typeface="Cambria Math" panose="02040503050406030204" pitchFamily="18" charset="0"/>
                            </a:rPr>
                            <m:t>𝑠𝑜𝑓𝑡𝑚𝑎𝑥</m:t>
                          </m:r>
                          <m:r>
                            <a:rPr lang="zh-TW" altLang="en-US" sz="3200" i="0">
                              <a:latin typeface="Cambria Math" panose="02040503050406030204" pitchFamily="18" charset="0"/>
                            </a:rPr>
                            <m:t>(</m:t>
                          </m:r>
                          <m:sSubSup>
                            <m:sSubSupPr>
                              <m:ctrlPr>
                                <a:rPr lang="zh-TW" altLang="en-US" sz="3200" i="1">
                                  <a:latin typeface="Cambria Math" panose="02040503050406030204" pitchFamily="18" charset="0"/>
                                </a:rPr>
                              </m:ctrlPr>
                            </m:sSubSupPr>
                            <m:e>
                              <m:r>
                                <a:rPr lang="zh-TW" altLang="en-US" sz="3200" i="1">
                                  <a:latin typeface="Cambria Math" panose="02040503050406030204" pitchFamily="18" charset="0"/>
                                </a:rPr>
                                <m:t>h</m:t>
                              </m:r>
                            </m:e>
                            <m:sub>
                              <m:r>
                                <a:rPr lang="zh-TW" altLang="en-US" sz="3200" i="1">
                                  <a:latin typeface="Cambria Math" panose="02040503050406030204" pitchFamily="18" charset="0"/>
                                </a:rPr>
                                <m:t>𝑡</m:t>
                              </m:r>
                            </m:sub>
                            <m:sup>
                              <m:r>
                                <a:rPr lang="zh-TW" altLang="en-US" sz="3200" i="0">
                                  <a:latin typeface="Cambria Math" panose="02040503050406030204" pitchFamily="18" charset="0"/>
                                </a:rPr>
                                <m:t>3</m:t>
                              </m:r>
                            </m:sup>
                          </m:sSubSup>
                          <m:r>
                            <a:rPr lang="zh-TW" altLang="en-US" sz="3200" i="0">
                              <a:latin typeface="Cambria Math" panose="02040503050406030204" pitchFamily="18" charset="0"/>
                            </a:rPr>
                            <m:t>×</m:t>
                          </m:r>
                          <m:sSup>
                            <m:sSupPr>
                              <m:ctrlPr>
                                <a:rPr lang="zh-TW" altLang="en-US" sz="3200" i="1">
                                  <a:latin typeface="Cambria Math" panose="02040503050406030204" pitchFamily="18" charset="0"/>
                                </a:rPr>
                              </m:ctrlPr>
                            </m:sSupPr>
                            <m:e>
                              <m:d>
                                <m:dPr>
                                  <m:ctrlPr>
                                    <a:rPr lang="zh-TW" altLang="en-US" sz="3200" i="1">
                                      <a:latin typeface="Cambria Math" panose="02040503050406030204" pitchFamily="18" charset="0"/>
                                    </a:rPr>
                                  </m:ctrlPr>
                                </m:dPr>
                                <m:e>
                                  <m:sSubSup>
                                    <m:sSubSupPr>
                                      <m:ctrlPr>
                                        <a:rPr lang="zh-TW" altLang="en-US" sz="3200" i="1">
                                          <a:latin typeface="Cambria Math" panose="02040503050406030204" pitchFamily="18" charset="0"/>
                                        </a:rPr>
                                      </m:ctrlPr>
                                    </m:sSubSupPr>
                                    <m:e>
                                      <m:r>
                                        <a:rPr lang="zh-TW" altLang="en-US" sz="3200" i="1">
                                          <a:latin typeface="Cambria Math" panose="02040503050406030204" pitchFamily="18" charset="0"/>
                                        </a:rPr>
                                        <m:t>𝑊</m:t>
                                      </m:r>
                                    </m:e>
                                    <m:sub>
                                      <m:r>
                                        <a:rPr lang="zh-TW" altLang="en-US" sz="3200" i="1">
                                          <a:latin typeface="Cambria Math" panose="02040503050406030204" pitchFamily="18" charset="0"/>
                                        </a:rPr>
                                        <m:t>𝑒</m:t>
                                      </m:r>
                                    </m:sub>
                                    <m:sup>
                                      <m:r>
                                        <a:rPr lang="zh-TW" altLang="en-US" sz="3200" i="1">
                                          <a:latin typeface="Cambria Math" panose="02040503050406030204" pitchFamily="18" charset="0"/>
                                        </a:rPr>
                                        <m:t>𝑌</m:t>
                                      </m:r>
                                    </m:sup>
                                  </m:sSubSup>
                                </m:e>
                              </m:d>
                            </m:e>
                            <m:sup>
                              <m:r>
                                <a:rPr lang="zh-TW" altLang="en-US" sz="3200" i="1">
                                  <a:latin typeface="Cambria Math" panose="02040503050406030204" pitchFamily="18" charset="0"/>
                                </a:rPr>
                                <m:t>𝑇</m:t>
                              </m:r>
                            </m:sup>
                          </m:sSup>
                        </m:e>
                      </m:d>
                    </m:oMath>
                  </m:oMathPara>
                </a14:m>
                <a:endParaRPr lang="zh-TW" altLang="en-US" sz="3200" dirty="0"/>
              </a:p>
            </p:txBody>
          </p:sp>
        </mc:Choice>
        <mc:Fallback xmlns="">
          <p:sp>
            <p:nvSpPr>
              <p:cNvPr id="5" name="矩形 4">
                <a:extLst>
                  <a:ext uri="{FF2B5EF4-FFF2-40B4-BE49-F238E27FC236}">
                    <a16:creationId xmlns:a16="http://schemas.microsoft.com/office/drawing/2014/main" id="{64962004-3432-4239-AFCE-0FB98737E0E1}"/>
                  </a:ext>
                </a:extLst>
              </p:cNvPr>
              <p:cNvSpPr>
                <a:spLocks noRot="1" noChangeAspect="1" noMove="1" noResize="1" noEditPoints="1" noAdjustHandles="1" noChangeArrowheads="1" noChangeShapeType="1" noTextEdit="1"/>
              </p:cNvSpPr>
              <p:nvPr/>
            </p:nvSpPr>
            <p:spPr>
              <a:xfrm>
                <a:off x="5016673" y="3808367"/>
                <a:ext cx="5125955" cy="590611"/>
              </a:xfrm>
              <a:prstGeom prst="rect">
                <a:avLst/>
              </a:prstGeom>
              <a:blipFill>
                <a:blip r:embed="rId4"/>
                <a:stretch>
                  <a:fillRect/>
                </a:stretch>
              </a:blipFill>
            </p:spPr>
            <p:txBody>
              <a:bodyPr/>
              <a:lstStyle/>
              <a:p>
                <a:r>
                  <a:rPr lang="zh-TW" altLang="en-US">
                    <a:noFill/>
                  </a:rPr>
                  <a:t> </a:t>
                </a:r>
              </a:p>
            </p:txBody>
          </p:sp>
        </mc:Fallback>
      </mc:AlternateContent>
      <p:sp>
        <p:nvSpPr>
          <p:cNvPr id="6" name="內容版面配置區 2">
            <a:extLst>
              <a:ext uri="{FF2B5EF4-FFF2-40B4-BE49-F238E27FC236}">
                <a16:creationId xmlns:a16="http://schemas.microsoft.com/office/drawing/2014/main" id="{38A28DAD-999E-4DC1-A269-61430CB9C237}"/>
              </a:ext>
            </a:extLst>
          </p:cNvPr>
          <p:cNvSpPr txBox="1">
            <a:spLocks/>
          </p:cNvSpPr>
          <p:nvPr/>
        </p:nvSpPr>
        <p:spPr>
          <a:xfrm>
            <a:off x="838200" y="1825625"/>
            <a:ext cx="4546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solidFill>
                  <a:schemeClr val="accent5">
                    <a:lumMod val="75000"/>
                  </a:schemeClr>
                </a:solidFill>
              </a:rPr>
              <a:t>3.</a:t>
            </a:r>
            <a:r>
              <a:rPr lang="zh-TW" altLang="en-US" dirty="0">
                <a:solidFill>
                  <a:schemeClr val="accent5">
                    <a:lumMod val="75000"/>
                  </a:schemeClr>
                </a:solidFill>
              </a:rPr>
              <a:t> </a:t>
            </a:r>
            <a:r>
              <a:rPr lang="en-US" altLang="zh-TW" dirty="0">
                <a:solidFill>
                  <a:schemeClr val="accent5">
                    <a:lumMod val="75000"/>
                  </a:schemeClr>
                </a:solidFill>
              </a:rPr>
              <a:t>Decoder</a:t>
            </a:r>
          </a:p>
          <a:p>
            <a:pPr marL="0" indent="0">
              <a:buFont typeface="Arial" panose="020B0604020202020204" pitchFamily="34" charset="0"/>
              <a:buNone/>
            </a:pPr>
            <a:r>
              <a:rPr lang="en-US" altLang="zh-TW" dirty="0">
                <a:solidFill>
                  <a:schemeClr val="accent5">
                    <a:lumMod val="75000"/>
                  </a:schemeClr>
                </a:solidFill>
              </a:rPr>
              <a:t> </a:t>
            </a:r>
          </a:p>
          <a:p>
            <a:pPr marL="0" indent="0">
              <a:buFont typeface="Arial" panose="020B0604020202020204" pitchFamily="34" charset="0"/>
              <a:buNone/>
            </a:pPr>
            <a:endParaRPr lang="zh-TW" altLang="en-US" dirty="0"/>
          </a:p>
        </p:txBody>
      </p:sp>
      <p:pic>
        <p:nvPicPr>
          <p:cNvPr id="8" name="圖片 7">
            <a:extLst>
              <a:ext uri="{FF2B5EF4-FFF2-40B4-BE49-F238E27FC236}">
                <a16:creationId xmlns:a16="http://schemas.microsoft.com/office/drawing/2014/main" id="{E1BF5FB8-E481-49A7-99E2-1650BEDDFDE9}"/>
              </a:ext>
            </a:extLst>
          </p:cNvPr>
          <p:cNvPicPr>
            <a:picLocks noChangeAspect="1"/>
          </p:cNvPicPr>
          <p:nvPr/>
        </p:nvPicPr>
        <p:blipFill>
          <a:blip r:embed="rId5"/>
          <a:stretch>
            <a:fillRect/>
          </a:stretch>
        </p:blipFill>
        <p:spPr>
          <a:xfrm>
            <a:off x="1731814" y="2484144"/>
            <a:ext cx="2124371" cy="4201111"/>
          </a:xfrm>
          <a:prstGeom prst="rect">
            <a:avLst/>
          </a:prstGeom>
        </p:spPr>
      </p:pic>
      <p:sp>
        <p:nvSpPr>
          <p:cNvPr id="4" name="投影片編號版面配置區 3">
            <a:extLst>
              <a:ext uri="{FF2B5EF4-FFF2-40B4-BE49-F238E27FC236}">
                <a16:creationId xmlns:a16="http://schemas.microsoft.com/office/drawing/2014/main" id="{5FD398A8-0F48-468B-9223-420E3C767B65}"/>
              </a:ext>
            </a:extLst>
          </p:cNvPr>
          <p:cNvSpPr>
            <a:spLocks noGrp="1"/>
          </p:cNvSpPr>
          <p:nvPr>
            <p:ph type="sldNum" sz="quarter" idx="12"/>
          </p:nvPr>
        </p:nvSpPr>
        <p:spPr/>
        <p:txBody>
          <a:bodyPr/>
          <a:lstStyle/>
          <a:p>
            <a:fld id="{ED5BC5E6-8978-4B50-BB80-3CD74E813A87}" type="slidenum">
              <a:rPr lang="zh-TW" altLang="en-US" smtClean="0">
                <a:solidFill>
                  <a:schemeClr val="tx1"/>
                </a:solidFill>
              </a:rPr>
              <a:t>9</a:t>
            </a:fld>
            <a:endParaRPr lang="zh-TW" altLang="en-US" dirty="0">
              <a:solidFill>
                <a:schemeClr val="tx1"/>
              </a:solidFill>
            </a:endParaRPr>
          </a:p>
        </p:txBody>
      </p:sp>
    </p:spTree>
    <p:extLst>
      <p:ext uri="{BB962C8B-B14F-4D97-AF65-F5344CB8AC3E}">
        <p14:creationId xmlns:p14="http://schemas.microsoft.com/office/powerpoint/2010/main" val="36594492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TM03457510[[fn=肥皂]]</Template>
  <TotalTime>866</TotalTime>
  <Words>3674</Words>
  <Application>Microsoft Office PowerPoint</Application>
  <PresentationFormat>寬螢幕</PresentationFormat>
  <Paragraphs>254</Paragraphs>
  <Slides>29</Slides>
  <Notes>23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29</vt:i4>
      </vt:variant>
    </vt:vector>
  </HeadingPairs>
  <TitlesOfParts>
    <vt:vector size="36" baseType="lpstr">
      <vt:lpstr>新細明體</vt:lpstr>
      <vt:lpstr>Arial</vt:lpstr>
      <vt:lpstr>Calibri</vt:lpstr>
      <vt:lpstr>Calibri Light</vt:lpstr>
      <vt:lpstr>Cambria Math</vt:lpstr>
      <vt:lpstr>Times New Roman</vt:lpstr>
      <vt:lpstr>Office 佈景主題</vt:lpstr>
      <vt:lpstr>Wide-Ranging Review Manipulation Attacks: Model, Empirical Study, and Countermeasures</vt:lpstr>
      <vt:lpstr>OUTLINE</vt:lpstr>
      <vt:lpstr>Introduction – Crowd of Workers</vt:lpstr>
      <vt:lpstr>Introduction – Deep Learning</vt:lpstr>
      <vt:lpstr>OUTLINE</vt:lpstr>
      <vt:lpstr>Method - DIOR</vt:lpstr>
      <vt:lpstr>Method - Universal Model</vt:lpstr>
      <vt:lpstr>Method - Universal Model</vt:lpstr>
      <vt:lpstr>Method - Universal Model</vt:lpstr>
      <vt:lpstr>Method - Universal Model</vt:lpstr>
      <vt:lpstr>Method - Universal Model</vt:lpstr>
      <vt:lpstr>Method - Universal Model</vt:lpstr>
      <vt:lpstr>Method - Universal Model</vt:lpstr>
      <vt:lpstr>Method - Universal Model</vt:lpstr>
      <vt:lpstr>Method - Transferred Model</vt:lpstr>
      <vt:lpstr>Method – Defense Mechanism</vt:lpstr>
      <vt:lpstr>OUTLINE</vt:lpstr>
      <vt:lpstr>Experimental - Design</vt:lpstr>
      <vt:lpstr>Experimental - Design</vt:lpstr>
      <vt:lpstr>PowerPoint 簡報</vt:lpstr>
      <vt:lpstr>Experimental - Empirical Study</vt:lpstr>
      <vt:lpstr>Experimental - Empirical Study</vt:lpstr>
      <vt:lpstr>Experimental - Empirical Study</vt:lpstr>
      <vt:lpstr>Experimental - Empirical Study</vt:lpstr>
      <vt:lpstr>Experimental - Empirical Study</vt:lpstr>
      <vt:lpstr>Experimental - Discriminator</vt:lpstr>
      <vt:lpstr>Experimental - Discriminator</vt:lpstr>
      <vt:lpstr>OUTLINE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盧本承</dc:creator>
  <cp:lastModifiedBy>盧本承</cp:lastModifiedBy>
  <cp:revision>575</cp:revision>
  <dcterms:created xsi:type="dcterms:W3CDTF">2020-10-29T06:44:08Z</dcterms:created>
  <dcterms:modified xsi:type="dcterms:W3CDTF">2020-11-18T12:01:34Z</dcterms:modified>
</cp:coreProperties>
</file>